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9" r:id="rId2"/>
    <p:sldId id="281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2" r:id="rId18"/>
    <p:sldId id="276" r:id="rId19"/>
    <p:sldId id="283" r:id="rId20"/>
    <p:sldId id="284" r:id="rId21"/>
    <p:sldId id="285" r:id="rId22"/>
    <p:sldId id="291" r:id="rId23"/>
    <p:sldId id="343" r:id="rId24"/>
    <p:sldId id="309" r:id="rId25"/>
    <p:sldId id="310" r:id="rId26"/>
    <p:sldId id="311" r:id="rId27"/>
    <p:sldId id="312" r:id="rId28"/>
    <p:sldId id="313" r:id="rId29"/>
    <p:sldId id="317" r:id="rId30"/>
    <p:sldId id="362" r:id="rId31"/>
    <p:sldId id="319" r:id="rId32"/>
    <p:sldId id="320" r:id="rId33"/>
    <p:sldId id="321" r:id="rId34"/>
    <p:sldId id="322" r:id="rId35"/>
    <p:sldId id="323" r:id="rId36"/>
    <p:sldId id="324" r:id="rId37"/>
    <p:sldId id="361" r:id="rId38"/>
    <p:sldId id="326" r:id="rId39"/>
    <p:sldId id="344" r:id="rId40"/>
    <p:sldId id="345" r:id="rId41"/>
    <p:sldId id="369" r:id="rId42"/>
    <p:sldId id="348" r:id="rId43"/>
    <p:sldId id="363" r:id="rId44"/>
    <p:sldId id="367" r:id="rId45"/>
    <p:sldId id="352" r:id="rId46"/>
    <p:sldId id="355" r:id="rId47"/>
    <p:sldId id="356" r:id="rId48"/>
    <p:sldId id="357" r:id="rId49"/>
    <p:sldId id="353" r:id="rId50"/>
    <p:sldId id="329" r:id="rId51"/>
    <p:sldId id="346" r:id="rId52"/>
    <p:sldId id="347" r:id="rId53"/>
    <p:sldId id="366" r:id="rId54"/>
    <p:sldId id="339" r:id="rId55"/>
    <p:sldId id="340" r:id="rId56"/>
    <p:sldId id="292" r:id="rId57"/>
    <p:sldId id="293" r:id="rId58"/>
    <p:sldId id="294" r:id="rId59"/>
    <p:sldId id="295" r:id="rId60"/>
    <p:sldId id="296" r:id="rId61"/>
    <p:sldId id="297" r:id="rId62"/>
    <p:sldId id="301" r:id="rId63"/>
    <p:sldId id="302" r:id="rId64"/>
    <p:sldId id="303" r:id="rId65"/>
    <p:sldId id="299" r:id="rId66"/>
    <p:sldId id="300" r:id="rId67"/>
    <p:sldId id="36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A674-5CE3-43EE-8B15-B4A0BADCF0DC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BE676-5C24-430C-8BFB-D8144218B7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99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FF90-92E3-4429-95E1-2628B2946ED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48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FF90-92E3-4429-95E1-2628B2946ED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2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E3C735-7466-4F01-B293-3669F014998C}" type="slidenum">
              <a:rPr lang="en-US" smtClean="0"/>
              <a:pPr eaLnBrk="1" hangingPunct="1"/>
              <a:t>63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CA0D4E-4CD3-4CBA-B5DF-CFEE8C98F409}" type="slidenum">
              <a:rPr lang="en-US" smtClean="0"/>
              <a:pPr eaLnBrk="1" hangingPunct="1"/>
              <a:t>64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862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76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20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67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44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06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376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82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62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884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945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C300-98D0-416E-8D1F-87AF675D8E73}" type="datetimeFigureOut">
              <a:rPr lang="en-AU" smtClean="0"/>
              <a:t>22/10/2021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4EFC-F4E2-4E90-B643-D33E7DD3A2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422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gif"/><Relationship Id="rId7" Type="http://schemas.openxmlformats.org/officeDocument/2006/relationships/image" Target="../media/image18.png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jpe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6.gif"/><Relationship Id="rId10" Type="http://schemas.openxmlformats.org/officeDocument/2006/relationships/image" Target="../media/image2.w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2.gi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2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8701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ĐỀ:  </a:t>
            </a:r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076449"/>
              </p:ext>
            </p:extLst>
          </p:nvPr>
        </p:nvGraphicFramePr>
        <p:xfrm>
          <a:off x="6876256" y="5788948"/>
          <a:ext cx="2267744" cy="1169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5788948"/>
                        <a:ext cx="2267744" cy="1169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772816"/>
            <a:ext cx="7704856" cy="496855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endParaRPr lang="en-A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213972"/>
              </p:ext>
            </p:extLst>
          </p:nvPr>
        </p:nvGraphicFramePr>
        <p:xfrm>
          <a:off x="0" y="44451"/>
          <a:ext cx="2183460" cy="1224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2183460" cy="1224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25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87192"/>
            <a:ext cx="598488" cy="33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1877" y="4911973"/>
            <a:ext cx="565150" cy="33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14884"/>
            <a:ext cx="7200800" cy="5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5589240"/>
            <a:ext cx="41764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D6813819845B4220B39B42C244DE315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0"/>
            <a:ext cx="10207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7562" r="-82" b="161"/>
          <a:stretch/>
        </p:blipFill>
        <p:spPr bwMode="auto">
          <a:xfrm>
            <a:off x="899592" y="620689"/>
            <a:ext cx="7416824" cy="567216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2280" y="809417"/>
            <a:ext cx="1008112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xít</a:t>
            </a:r>
            <a:endParaRPr lang="en-A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4088" y="5589240"/>
            <a:ext cx="2088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Rầy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nâu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7824" y="620689"/>
            <a:ext cx="49685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116632"/>
            <a:ext cx="6696744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47586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385347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4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38600"/>
            <a:ext cx="59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huong_gio_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1925" y="5241925"/>
            <a:ext cx="565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6" descr="Káº¿t quáº£ hÃ¬nh áº£nh cho hÃ¬nh áº£nh con ong máº¯t Äá» kÃ­ sinh trÃªn trá»©ng cá»§a sÃ¢u háº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7538"/>
            <a:ext cx="3984985" cy="53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Ã¬nh áº£nh cÃ³ liÃªn qu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3223" r="3030"/>
          <a:stretch/>
        </p:blipFill>
        <p:spPr bwMode="auto">
          <a:xfrm>
            <a:off x="4608004" y="617538"/>
            <a:ext cx="4212468" cy="53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760" y="116632"/>
            <a:ext cx="4392488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A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729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502641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r:id="rId8" imgW="1999793" imgH="1831543" progId="">
                  <p:embed/>
                </p:oleObj>
              </mc:Choice>
              <mc:Fallback>
                <p:oleObj r:id="rId8" imgW="1999793" imgH="1831543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5616" y="886073"/>
            <a:ext cx="252028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 MẬT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886073"/>
            <a:ext cx="38164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CHUỒN </a:t>
            </a:r>
            <a:r>
              <a:rPr lang="en-A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A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2292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r="7553" b="2629"/>
          <a:stretch/>
        </p:blipFill>
        <p:spPr bwMode="auto">
          <a:xfrm>
            <a:off x="307975" y="465138"/>
            <a:ext cx="4192017" cy="5124102"/>
          </a:xfrm>
          <a:prstGeom prst="rect">
            <a:avLst/>
          </a:prstGeom>
          <a:solidFill>
            <a:srgbClr val="C00000"/>
          </a:solidFill>
          <a:ln w="57150">
            <a:solidFill>
              <a:srgbClr val="0070C0"/>
            </a:solidFill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768187"/>
              </p:ext>
            </p:extLst>
          </p:nvPr>
        </p:nvGraphicFramePr>
        <p:xfrm>
          <a:off x="0" y="44451"/>
          <a:ext cx="1835696" cy="102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1835696" cy="1029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904726"/>
              </p:ext>
            </p:extLst>
          </p:nvPr>
        </p:nvGraphicFramePr>
        <p:xfrm>
          <a:off x="7047982" y="5877271"/>
          <a:ext cx="2096018" cy="1080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r:id="rId6" imgW="1999793" imgH="1831543" progId="">
                  <p:embed/>
                </p:oleObj>
              </mc:Choice>
              <mc:Fallback>
                <p:oleObj r:id="rId6" imgW="1999793" imgH="1831543" progId="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7982" y="5877271"/>
                        <a:ext cx="2096018" cy="1080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 descr="Káº¿t quáº£ hÃ¬nh áº£nh cho hÃ¬nh áº£nh con ong máº¯t Äá» kÃ­ sinh trÃªn trá»©ng cá»§a sÃ¢u háº¡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5138"/>
            <a:ext cx="4248472" cy="512410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92080" y="5661248"/>
            <a:ext cx="31683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5661248"/>
            <a:ext cx="374441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khoang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167331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1763688" y="409228"/>
            <a:ext cx="6120680" cy="643508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179695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3688" y="3356992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077072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: VD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AU" sz="4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Do vi sinh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: VD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vi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virut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A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Book-0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04" y="1295400"/>
            <a:ext cx="914400" cy="698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99592" y="164465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err="1"/>
              <a:t>Là</a:t>
            </a:r>
            <a:r>
              <a:rPr lang="en-AU" sz="3600" dirty="0"/>
              <a:t> </a:t>
            </a:r>
            <a:r>
              <a:rPr lang="en-AU" sz="3600" dirty="0" err="1"/>
              <a:t>trạng</a:t>
            </a:r>
            <a:r>
              <a:rPr lang="en-AU" sz="3600" dirty="0"/>
              <a:t> </a:t>
            </a:r>
            <a:r>
              <a:rPr lang="en-AU" sz="3600" dirty="0" err="1"/>
              <a:t>thái</a:t>
            </a:r>
            <a:r>
              <a:rPr lang="en-AU" sz="3600" dirty="0"/>
              <a:t> </a:t>
            </a:r>
            <a:r>
              <a:rPr lang="en-AU" sz="3600" dirty="0" err="1"/>
              <a:t>không</a:t>
            </a:r>
            <a:r>
              <a:rPr lang="en-AU" sz="3600" dirty="0"/>
              <a:t> </a:t>
            </a:r>
            <a:r>
              <a:rPr lang="en-AU" sz="3600" dirty="0" err="1"/>
              <a:t>bình</a:t>
            </a:r>
            <a:r>
              <a:rPr lang="en-AU" sz="3600" dirty="0"/>
              <a:t> </a:t>
            </a:r>
            <a:r>
              <a:rPr lang="en-AU" sz="3600" dirty="0" err="1"/>
              <a:t>thường</a:t>
            </a:r>
            <a:r>
              <a:rPr lang="en-AU" sz="3600" dirty="0"/>
              <a:t> </a:t>
            </a:r>
            <a:r>
              <a:rPr lang="en-AU" sz="3600" dirty="0" err="1"/>
              <a:t>về</a:t>
            </a:r>
            <a:r>
              <a:rPr lang="en-AU" sz="3600" dirty="0"/>
              <a:t> </a:t>
            </a:r>
            <a:r>
              <a:rPr lang="en-AU" sz="3600" dirty="0" err="1"/>
              <a:t>chức</a:t>
            </a:r>
            <a:r>
              <a:rPr lang="en-AU" sz="3600" dirty="0"/>
              <a:t> </a:t>
            </a:r>
            <a:r>
              <a:rPr lang="en-AU" sz="3600" dirty="0" err="1"/>
              <a:t>năng</a:t>
            </a:r>
            <a:r>
              <a:rPr lang="en-AU" sz="3600" dirty="0"/>
              <a:t> sinh </a:t>
            </a:r>
            <a:r>
              <a:rPr lang="en-AU" sz="3600" dirty="0" err="1"/>
              <a:t>lí</a:t>
            </a:r>
            <a:r>
              <a:rPr lang="en-AU" sz="3600" dirty="0"/>
              <a:t>, </a:t>
            </a:r>
            <a:r>
              <a:rPr lang="en-AU" sz="3600" dirty="0" err="1"/>
              <a:t>cấu</a:t>
            </a:r>
            <a:r>
              <a:rPr lang="en-AU" sz="3600" dirty="0"/>
              <a:t> </a:t>
            </a:r>
            <a:r>
              <a:rPr lang="en-AU" sz="3600" dirty="0" err="1"/>
              <a:t>tạo</a:t>
            </a:r>
            <a:r>
              <a:rPr lang="en-AU" sz="3600" dirty="0"/>
              <a:t> </a:t>
            </a:r>
            <a:r>
              <a:rPr lang="en-AU" sz="3600" dirty="0" err="1"/>
              <a:t>và</a:t>
            </a:r>
            <a:r>
              <a:rPr lang="en-AU" sz="3600" dirty="0"/>
              <a:t> </a:t>
            </a:r>
            <a:r>
              <a:rPr lang="en-AU" sz="3600" dirty="0" err="1"/>
              <a:t>hình</a:t>
            </a:r>
            <a:r>
              <a:rPr lang="en-AU" sz="3600" dirty="0"/>
              <a:t> </a:t>
            </a:r>
            <a:r>
              <a:rPr lang="en-AU" sz="3600" dirty="0" err="1"/>
              <a:t>thái</a:t>
            </a:r>
            <a:r>
              <a:rPr lang="en-AU" sz="3600" dirty="0"/>
              <a:t> </a:t>
            </a:r>
            <a:r>
              <a:rPr lang="en-AU" sz="3600" dirty="0" err="1"/>
              <a:t>của</a:t>
            </a:r>
            <a:r>
              <a:rPr lang="en-AU" sz="3600" dirty="0"/>
              <a:t> </a:t>
            </a:r>
            <a:r>
              <a:rPr lang="en-AU" sz="3600" dirty="0" err="1"/>
              <a:t>cây</a:t>
            </a:r>
            <a:r>
              <a:rPr lang="en-AU" sz="3600" dirty="0"/>
              <a:t>.</a:t>
            </a:r>
            <a:endParaRPr lang="en-US" sz="3600" dirty="0"/>
          </a:p>
          <a:p>
            <a:r>
              <a:rPr lang="en-US" sz="3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492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76672"/>
            <a:ext cx="7992888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060848"/>
            <a:ext cx="7848872" cy="305293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gãy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87192"/>
            <a:ext cx="598488" cy="33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1877" y="4911973"/>
            <a:ext cx="565150" cy="33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2370460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1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305361"/>
            <a:ext cx="684076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1700808"/>
            <a:ext cx="7992888" cy="451457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sùi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mủ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87292"/>
              </p:ext>
            </p:extLst>
          </p:nvPr>
        </p:nvGraphicFramePr>
        <p:xfrm>
          <a:off x="0" y="44450"/>
          <a:ext cx="2483768" cy="14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83768" cy="14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441267"/>
              </p:ext>
            </p:extLst>
          </p:nvPr>
        </p:nvGraphicFramePr>
        <p:xfrm>
          <a:off x="6300192" y="5445224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4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445224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 descr="chuong_gio_9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87192"/>
            <a:ext cx="598488" cy="33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huong_gio_9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1877" y="4911973"/>
            <a:ext cx="565150" cy="33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ook-0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512" y="1866404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337329"/>
              </p:ext>
            </p:extLst>
          </p:nvPr>
        </p:nvGraphicFramePr>
        <p:xfrm>
          <a:off x="6348413" y="5516563"/>
          <a:ext cx="27955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413" y="5516563"/>
                        <a:ext cx="2795587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404664"/>
            <a:ext cx="748883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619445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8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536" y="1947604"/>
            <a:ext cx="8280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AU" sz="4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AU" sz="4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AU" sz="44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AU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51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792088"/>
          </a:xfrm>
        </p:spPr>
        <p:txBody>
          <a:bodyPr>
            <a:normAutofit/>
          </a:bodyPr>
          <a:lstStyle/>
          <a:p>
            <a:r>
              <a:rPr lang="en-GB" sz="3600" b="1" u="sng" dirty="0">
                <a:latin typeface="Times New Roman" pitchFamily="18" charset="0"/>
                <a:cs typeface="Times New Roman" pitchFamily="18" charset="0"/>
              </a:rPr>
              <a:t>CỦNG CỐ:</a:t>
            </a:r>
            <a:endParaRPr lang="en-GB" sz="36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7F4FC88-73E8-4300-B29C-42DC2F0FF40B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539552" y="1052736"/>
            <a:ext cx="7848872" cy="38164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Sâu bệnh có tác hại như thế nào đến đời sống cây trồng?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016" y="2204864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A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A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36474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88866"/>
            <a:ext cx="741682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7416824" cy="378565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:.................................</a:t>
            </a:r>
          </a:p>
          <a:p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………….,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……............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605618"/>
              </p:ext>
            </p:extLst>
          </p:nvPr>
        </p:nvGraphicFramePr>
        <p:xfrm>
          <a:off x="0" y="44625"/>
          <a:ext cx="2843808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r:id="rId3" imgW="1278331" imgH="1273759" progId="">
                  <p:embed/>
                </p:oleObj>
              </mc:Choice>
              <mc:Fallback>
                <p:oleObj r:id="rId3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625"/>
                        <a:ext cx="2843808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870575" y="5214938"/>
          <a:ext cx="3273425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6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5214938"/>
                        <a:ext cx="3273425" cy="168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11760" y="206084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khớp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2636912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321297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443711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452131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– 2 </a:t>
            </a:r>
            <a:r>
              <a:rPr lang="en-AU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A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4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7F4FC88-73E8-4300-B29C-42DC2F0FF40B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2" descr="C:\Users\VTA\Documents\Sâu hại rau\bvtv-cu-to-ca-cn-trng-5-6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6186" b="9288"/>
          <a:stretch/>
        </p:blipFill>
        <p:spPr bwMode="auto">
          <a:xfrm>
            <a:off x="269960" y="116632"/>
            <a:ext cx="4824536" cy="2766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11663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494" t="18500" r="43305" b="32500"/>
          <a:stretch/>
        </p:blipFill>
        <p:spPr>
          <a:xfrm>
            <a:off x="314728" y="3068960"/>
            <a:ext cx="3225958" cy="3528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088" y="3717032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Left Arrow 8"/>
          <p:cNvSpPr/>
          <p:nvPr/>
        </p:nvSpPr>
        <p:spPr>
          <a:xfrm>
            <a:off x="4043080" y="4041068"/>
            <a:ext cx="1080120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1495" t="19901" r="43306" b="33200"/>
          <a:stretch/>
        </p:blipFill>
        <p:spPr>
          <a:xfrm>
            <a:off x="300088" y="3059752"/>
            <a:ext cx="3430408" cy="35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SÂU, BỆNH HẠI CÂY TRỒNG</a:t>
            </a:r>
          </a:p>
          <a:p>
            <a:pPr marL="0" indent="0">
              <a:buNone/>
            </a:pP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1.Tác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en-A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2.Khái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 typeface="+mj-lt"/>
              <a:buAutoNum type="alphaLcParenR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endParaRPr lang="en-A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A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 typeface="+mj-lt"/>
              <a:buAutoNum type="alphaLcParenR"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030274"/>
              </p:ext>
            </p:extLst>
          </p:nvPr>
        </p:nvGraphicFramePr>
        <p:xfrm>
          <a:off x="6516216" y="5603340"/>
          <a:ext cx="2627784" cy="135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5603340"/>
                        <a:ext cx="2627784" cy="1354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0615"/>
              </p:ext>
            </p:extLst>
          </p:nvPr>
        </p:nvGraphicFramePr>
        <p:xfrm>
          <a:off x="0" y="44450"/>
          <a:ext cx="24399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4399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ĐỀ:  </a:t>
            </a:r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7F4FC88-73E8-4300-B29C-42DC2F0FF40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23528" y="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sắp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ảnh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sâu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bệnh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hợp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2913" t="15700" r="42125" b="52800"/>
          <a:stretch/>
        </p:blipFill>
        <p:spPr>
          <a:xfrm>
            <a:off x="6084168" y="2259397"/>
            <a:ext cx="2736304" cy="2969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087" t="17801" r="26375" b="53500"/>
          <a:stretch/>
        </p:blipFill>
        <p:spPr>
          <a:xfrm>
            <a:off x="2915816" y="2204864"/>
            <a:ext cx="3024336" cy="29400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8663" y="5478323"/>
            <a:ext cx="278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b) </a:t>
            </a:r>
            <a:r>
              <a:rPr lang="en-US" sz="2400" b="1" dirty="0" err="1"/>
              <a:t>Lá</a:t>
            </a:r>
            <a:r>
              <a:rPr lang="en-US" sz="2400" b="1" dirty="0"/>
              <a:t> (</a:t>
            </a:r>
            <a:r>
              <a:rPr lang="en-US" sz="2400" b="1" dirty="0" err="1"/>
              <a:t>quả</a:t>
            </a:r>
            <a:r>
              <a:rPr lang="en-US" sz="2400" b="1" dirty="0"/>
              <a:t>)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/>
              <a:t>biến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56342" y="5487615"/>
            <a:ext cx="278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c) </a:t>
            </a:r>
            <a:r>
              <a:rPr lang="en-US" sz="2400" b="1" dirty="0" err="1"/>
              <a:t>Lá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thủng</a:t>
            </a:r>
            <a:endParaRPr lang="en-US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45469" t="53501" r="44293" b="16400"/>
          <a:stretch/>
        </p:blipFill>
        <p:spPr>
          <a:xfrm>
            <a:off x="251520" y="2208428"/>
            <a:ext cx="2520280" cy="29487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6512" y="5415607"/>
            <a:ext cx="321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a)</a:t>
            </a:r>
            <a:r>
              <a:rPr lang="en-US" sz="2400" b="1" dirty="0" err="1"/>
              <a:t>Cây</a:t>
            </a:r>
            <a:r>
              <a:rPr lang="en-US" sz="2400" b="1" dirty="0"/>
              <a:t>, </a:t>
            </a:r>
            <a:r>
              <a:rPr lang="en-US" sz="2400" b="1" dirty="0" err="1"/>
              <a:t>củ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thối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792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7F4FC88-73E8-4300-B29C-42DC2F0FF40B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507" t="58400" r="54925" b="15701"/>
          <a:stretch/>
        </p:blipFill>
        <p:spPr>
          <a:xfrm>
            <a:off x="179512" y="44624"/>
            <a:ext cx="2664296" cy="3082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5313" t="53501" r="32874" b="16400"/>
          <a:stretch/>
        </p:blipFill>
        <p:spPr>
          <a:xfrm>
            <a:off x="6215060" y="70443"/>
            <a:ext cx="2563664" cy="30311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8520" y="3068960"/>
            <a:ext cx="278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d) </a:t>
            </a:r>
            <a:r>
              <a:rPr lang="en-US" sz="2400" b="1" dirty="0" err="1"/>
              <a:t>Lá</a:t>
            </a:r>
            <a:r>
              <a:rPr lang="en-US" sz="2400" b="1" dirty="0"/>
              <a:t>, </a:t>
            </a:r>
            <a:r>
              <a:rPr lang="en-US" sz="2400" b="1" dirty="0" err="1"/>
              <a:t>quả</a:t>
            </a:r>
            <a:r>
              <a:rPr lang="en-US" sz="2400" b="1" dirty="0"/>
              <a:t> 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đốm</a:t>
            </a:r>
            <a:r>
              <a:rPr lang="en-US" sz="2400" b="1" dirty="0"/>
              <a:t> </a:t>
            </a:r>
            <a:r>
              <a:rPr lang="en-US" sz="2400" b="1" dirty="0" err="1"/>
              <a:t>đen</a:t>
            </a:r>
            <a:r>
              <a:rPr lang="en-US" sz="2400" b="1" dirty="0"/>
              <a:t>, </a:t>
            </a:r>
            <a:r>
              <a:rPr lang="en-US" sz="2400" b="1" dirty="0" err="1"/>
              <a:t>nâu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39096" y="3140968"/>
            <a:ext cx="278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g) </a:t>
            </a:r>
            <a:r>
              <a:rPr lang="en-US" sz="2400" b="1" dirty="0" err="1"/>
              <a:t>Thân</a:t>
            </a:r>
            <a:r>
              <a:rPr lang="en-US" sz="2400" b="1" dirty="0"/>
              <a:t>, </a:t>
            </a:r>
            <a:r>
              <a:rPr lang="en-US" sz="2400" b="1" dirty="0" err="1"/>
              <a:t>cành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sần</a:t>
            </a:r>
            <a:r>
              <a:rPr lang="en-US" sz="2400" b="1" dirty="0"/>
              <a:t> </a:t>
            </a:r>
            <a:r>
              <a:rPr lang="en-US" sz="2400" b="1" dirty="0" err="1"/>
              <a:t>sùi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4800" t="17102" r="57875" b="54199"/>
          <a:stretch/>
        </p:blipFill>
        <p:spPr>
          <a:xfrm>
            <a:off x="3087048" y="69368"/>
            <a:ext cx="2824002" cy="3031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2006" y="3140968"/>
            <a:ext cx="278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e) </a:t>
            </a:r>
            <a:r>
              <a:rPr lang="en-US" sz="2400" b="1" dirty="0" err="1"/>
              <a:t>Cành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gãy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99649"/>
              </p:ext>
            </p:extLst>
          </p:nvPr>
        </p:nvGraphicFramePr>
        <p:xfrm>
          <a:off x="323528" y="4221088"/>
          <a:ext cx="7776864" cy="219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880">
                <a:tc>
                  <a:txBody>
                    <a:bodyPr/>
                    <a:lstStyle/>
                    <a:p>
                      <a:r>
                        <a:rPr lang="en-AU" sz="3200" dirty="0" err="1"/>
                        <a:t>Dấu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hiệu</a:t>
                      </a:r>
                      <a:endParaRPr lang="en-A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200" dirty="0" err="1"/>
                        <a:t>Đáp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án</a:t>
                      </a:r>
                      <a:endParaRPr lang="en-A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80">
                <a:tc>
                  <a:txBody>
                    <a:bodyPr/>
                    <a:lstStyle/>
                    <a:p>
                      <a:r>
                        <a:rPr lang="en-AU" sz="3200" dirty="0" err="1"/>
                        <a:t>Cây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bị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sâu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hại</a:t>
                      </a:r>
                      <a:endParaRPr lang="en-A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200" baseline="0" dirty="0"/>
                        <a:t> </a:t>
                      </a:r>
                      <a:endParaRPr lang="en-A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80">
                <a:tc>
                  <a:txBody>
                    <a:bodyPr/>
                    <a:lstStyle/>
                    <a:p>
                      <a:r>
                        <a:rPr lang="en-AU" sz="3200" dirty="0" err="1"/>
                        <a:t>Cây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bị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bệnh</a:t>
                      </a:r>
                      <a:r>
                        <a:rPr lang="en-AU" sz="3200" baseline="0" dirty="0"/>
                        <a:t> </a:t>
                      </a:r>
                      <a:r>
                        <a:rPr lang="en-AU" sz="3200" baseline="0" dirty="0" err="1"/>
                        <a:t>hại</a:t>
                      </a:r>
                      <a:endParaRPr lang="en-A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55976" y="501317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</a:rPr>
              <a:t> c, 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72454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</a:rPr>
              <a:t> a, b, d, g</a:t>
            </a:r>
          </a:p>
        </p:txBody>
      </p:sp>
    </p:spTree>
    <p:extLst>
      <p:ext uri="{BB962C8B-B14F-4D97-AF65-F5344CB8AC3E}">
        <p14:creationId xmlns:p14="http://schemas.microsoft.com/office/powerpoint/2010/main" val="26890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6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7848872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4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AU" sz="4000" b="1" u="sng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2492896"/>
            <a:ext cx="8640960" cy="255454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rầy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UcPeriod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cạp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rết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chấy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dận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870575" y="5214938"/>
          <a:ext cx="3273425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r:id="rId4" imgW="1999793" imgH="1831543" progId="">
                  <p:embed/>
                </p:oleObj>
              </mc:Choice>
              <mc:Fallback>
                <p:oleObj r:id="rId4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5214938"/>
                        <a:ext cx="3273425" cy="168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miley Face 6"/>
          <p:cNvSpPr/>
          <p:nvPr/>
        </p:nvSpPr>
        <p:spPr>
          <a:xfrm>
            <a:off x="35496" y="3861048"/>
            <a:ext cx="1080120" cy="50405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743456"/>
              </p:ext>
            </p:extLst>
          </p:nvPr>
        </p:nvGraphicFramePr>
        <p:xfrm>
          <a:off x="0" y="44450"/>
          <a:ext cx="2697635" cy="151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7" r:id="rId6" imgW="1278331" imgH="1273759" progId="">
                  <p:embed/>
                </p:oleObj>
              </mc:Choice>
              <mc:Fallback>
                <p:oleObj r:id="rId6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0"/>
                        <a:ext cx="2697635" cy="1512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87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150" name="Picture 3" descr="HinhNen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4" descr="HinhNen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456"/>
              <a:ext cx="513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7" name="Picture 11" descr="weatherwoman_without_map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23336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1371600" y="990600"/>
            <a:ext cx="70866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Times New Roman" panose="02020603050405020304" pitchFamily="18" charset="0"/>
              </a:rPr>
              <a:t> Theo tính toán của tổ chức Nông – Lương của Liên hiệp quốc  ( FAO) Hàng năm trên thế giới có khoảng 12,4 % tổng sản lượng cây trồng bị sâu; 11,6 % bị bệnh phá hại. </a:t>
            </a:r>
          </a:p>
          <a:p>
            <a:pPr algn="just" eaLnBrk="1" hangingPunct="1"/>
            <a:r>
              <a:rPr lang="en-US" altLang="en-US" sz="2800">
                <a:latin typeface="Times New Roman" panose="02020603050405020304" pitchFamily="18" charset="0"/>
              </a:rPr>
              <a:t>* Riêng lúa: sâu, bệnh phá hại khoảng 160 triệu tấn. Ở nước ta sâu, bệnh phá hại khoảng 20% tổng sản lượng cây trồng nông nghiệp.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127" y="177800"/>
            <a:ext cx="80425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</a:rPr>
              <a:t>CÓ THỂ EM CHƯA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</a:rPr>
              <a:t>BiẾT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53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275651"/>
            <a:ext cx="90678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NGUYÊN TẮC VÀ CÁC BIỆN PHÁP PHÒNG TRỪ SÂU BỆNH  HẠI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0812" y="762000"/>
            <a:ext cx="8839200" cy="207168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412177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1. </a:t>
            </a:r>
            <a:r>
              <a:rPr lang="en-US" sz="3200" b="1" dirty="0" err="1">
                <a:solidFill>
                  <a:srgbClr val="0000CC"/>
                </a:solidFill>
              </a:rPr>
              <a:t>Nguyên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tắc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phòng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trừ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sâu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bệnh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10" name="Picture 11" descr="Book-0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2057125"/>
            <a:ext cx="914400" cy="698500"/>
          </a:xfrm>
          <a:prstGeom prst="rect">
            <a:avLst/>
          </a:prstGeom>
          <a:noFill/>
        </p:spPr>
      </p:pic>
      <p:sp>
        <p:nvSpPr>
          <p:cNvPr id="11" name="Subtitle 2"/>
          <p:cNvSpPr>
            <a:spLocks noGrp="1"/>
          </p:cNvSpPr>
          <p:nvPr>
            <p:ph type="title"/>
          </p:nvPr>
        </p:nvSpPr>
        <p:spPr>
          <a:xfrm>
            <a:off x="455612" y="0"/>
            <a:ext cx="8229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ĐỀ:  </a:t>
            </a:r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108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9476" y="955764"/>
            <a:ext cx="8382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tiến h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phòng trừ sâu, bệnh cần đảm bảo những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2433" y="2320925"/>
            <a:ext cx="86899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475" tIns="41238" rIns="82475" bIns="41238">
            <a:spAutoFit/>
          </a:bodyPr>
          <a:lstStyle>
            <a:lvl1pPr marL="309563" indent="-309563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2571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0288" indent="-204788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4303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578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129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701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73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845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Char char="-"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sớm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kịp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chóng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triệt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2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Administrator\Downloads\hinh-nen-Powerpoint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49363"/>
          </a:xfrm>
        </p:spPr>
        <p:txBody>
          <a:bodyPr vert="horz" wrap="square" lIns="91440" tIns="45720" rIns="91440" bIns="45720" anchor="ctr">
            <a:normAutofit/>
          </a:bodyPr>
          <a:lstStyle/>
          <a:p>
            <a:pPr eaLnBrk="1" hangingPunct="1"/>
            <a:r>
              <a:rPr lang="en-US" alt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</a:t>
            </a:r>
            <a:r>
              <a:rPr lang="vi-VN" alt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NGUYÊN TẮC PHÒNG LÀ CHÍNH</a:t>
            </a:r>
            <a:r>
              <a:rPr lang="en-US" alt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PHÒNG TRỪ SÂU BỆNH HẠI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495800"/>
          </a:xfrm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eaLnBrk="1" hangingPunct="1"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altLang="x-none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tốn chi phí</a:t>
            </a:r>
            <a:r>
              <a:rPr lang="en-US" altLang="x-none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x-none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x-none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x-none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x-none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x-none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x-none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trồng phát </a:t>
            </a:r>
            <a:r>
              <a:rPr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184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images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6200" y="608013"/>
            <a:ext cx="8991600" cy="22875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tổng hợp các biện pháp phòng trừ l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phối hợp nhiều biện pháp để phòng trừ sâu bệnh hại.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0" name="Picture 4" descr="C:\Users\HUNGTON\Pictures\Penguin_shake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4343400"/>
            <a:ext cx="1584325" cy="2370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6936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9392"/>
            <a:ext cx="9144793" cy="6957689"/>
          </a:xfrm>
          <a:prstGeom prst="rect">
            <a:avLst/>
          </a:prstGeom>
        </p:spPr>
      </p:pic>
      <p:sp>
        <p:nvSpPr>
          <p:cNvPr id="10243" name="Rectangle 3"/>
          <p:cNvSpPr txBox="1"/>
          <p:nvPr/>
        </p:nvSpPr>
        <p:spPr>
          <a:xfrm>
            <a:off x="-60158" y="396075"/>
            <a:ext cx="9144000" cy="114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012" y="1021625"/>
            <a:ext cx="90678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NGUYÊN TẮC VÀ CÁC BIỆN PHÁP PHÒNG TRỪ SÂU BỆNH  HẠI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0812" y="762000"/>
            <a:ext cx="8839200" cy="207168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060848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1. </a:t>
            </a:r>
            <a:r>
              <a:rPr lang="en-US" sz="3200" b="1" dirty="0" err="1">
                <a:solidFill>
                  <a:srgbClr val="0000CC"/>
                </a:solidFill>
              </a:rPr>
              <a:t>Nguyên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tắc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phòng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trừ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sâu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bệnh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9" name="Rectangle 3"/>
          <p:cNvSpPr txBox="1"/>
          <p:nvPr/>
        </p:nvSpPr>
        <p:spPr>
          <a:xfrm>
            <a:off x="401053" y="2743200"/>
            <a:ext cx="8839200" cy="3048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342900" lvl="0" indent="-342900" eaLnBrk="1" hangingPunct="1"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	+ Phòng là chính</a:t>
            </a:r>
          </a:p>
          <a:p>
            <a:pPr marL="342900" lvl="0" indent="-342900" eaLnBrk="1" hangingPunct="1"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	+ Trừ sớm, trừ kịp thời, nhanh chóng và triệt để.</a:t>
            </a:r>
          </a:p>
          <a:p>
            <a:pPr marL="342900" lvl="0" indent="-342900" eaLnBrk="1" hangingPunct="1"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	+ Sử dụng tổng hợp các biện pháp phòng trừ.</a:t>
            </a:r>
          </a:p>
        </p:txBody>
      </p:sp>
      <p:sp>
        <p:nvSpPr>
          <p:cNvPr id="10" name="Subtitle 2"/>
          <p:cNvSpPr>
            <a:spLocks noGrp="1"/>
          </p:cNvSpPr>
          <p:nvPr>
            <p:ph type="title"/>
          </p:nvPr>
        </p:nvSpPr>
        <p:spPr>
          <a:xfrm>
            <a:off x="646112" y="139785"/>
            <a:ext cx="8229600" cy="50135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CHỦ ĐỀ:  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4696" y="1637916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79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0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Rectangle 3"/>
          <p:cNvSpPr txBox="1"/>
          <p:nvPr/>
        </p:nvSpPr>
        <p:spPr>
          <a:xfrm>
            <a:off x="-60158" y="396075"/>
            <a:ext cx="9144000" cy="114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012" y="1021625"/>
            <a:ext cx="90678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NGUYÊN TẮC VÀ CÁC BIỆN PHÁP PHÒNG TRỪ SÂU BỆNH  HẠI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0812" y="762000"/>
            <a:ext cx="8839200" cy="207168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1431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1. </a:t>
            </a:r>
            <a:r>
              <a:rPr lang="en-US" sz="3200" b="1" dirty="0" err="1">
                <a:solidFill>
                  <a:srgbClr val="0000CC"/>
                </a:solidFill>
              </a:rPr>
              <a:t>Nguyên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tắc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phòng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trừ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sâu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bệnh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072" y="2809624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2. </a:t>
            </a:r>
            <a:r>
              <a:rPr lang="en-US" sz="3200" b="1" dirty="0" err="1">
                <a:solidFill>
                  <a:srgbClr val="0000CC"/>
                </a:solidFill>
              </a:rPr>
              <a:t>Các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biện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pháp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phòng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trừ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sâu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dirty="0" err="1">
                <a:solidFill>
                  <a:srgbClr val="0000CC"/>
                </a:solidFill>
              </a:rPr>
              <a:t>bệnh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11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800385"/>
            <a:ext cx="914400" cy="6985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1812" y="3464942"/>
            <a:ext cx="8360668" cy="140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2.1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canh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hại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title"/>
          </p:nvPr>
        </p:nvSpPr>
        <p:spPr>
          <a:xfrm>
            <a:off x="646112" y="139785"/>
            <a:ext cx="8229600" cy="50135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CHỦ ĐỀ:  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7DD728-2C40-4CED-ABA2-44E7F2B1E3CC}"/>
              </a:ext>
            </a:extLst>
          </p:cNvPr>
          <p:cNvSpPr txBox="1"/>
          <p:nvPr/>
        </p:nvSpPr>
        <p:spPr>
          <a:xfrm>
            <a:off x="529598" y="4686434"/>
            <a:ext cx="796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latin typeface="Times New Roman" panose="02020603050405020304" pitchFamily="18" charset="0"/>
              </a:rPr>
              <a:t>Biện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pháp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canh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sâu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hại</a:t>
            </a:r>
            <a:r>
              <a:rPr lang="en-US" altLang="en-US" sz="3200" b="1" dirty="0"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gồm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</a:rPr>
              <a:t>?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03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phim sâu, bệnh hại cây tr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2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20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1432665"/>
            <a:ext cx="8464550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Vệ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ruộng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2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Gieo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Chăm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sóc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kịp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bón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lý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Luân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phiên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đơn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2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sâu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084" y="546735"/>
            <a:ext cx="7165832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619008" y="5562600"/>
            <a:ext cx="7835444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 err="1"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altLang="en-US" sz="3000" b="1" dirty="0"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bỏ mầm mống, nơi ẩn náu của sâu bệnh.</a:t>
            </a:r>
            <a:endParaRPr lang="en-US" altLang="en-US" sz="3000" b="1" dirty="0"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sz="2100" b="1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048240"/>
            <a:ext cx="4191000" cy="4361959"/>
          </a:xfrm>
        </p:spPr>
      </p:pic>
      <p:pic>
        <p:nvPicPr>
          <p:cNvPr id="5126" name="Picture 2" descr="C:\Users\Administrator\Desktop\TU LIEU BAI 13\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40219"/>
            <a:ext cx="3962400" cy="4369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619008" y="275431"/>
            <a:ext cx="644652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1. </a:t>
            </a:r>
            <a:r>
              <a:rPr lang="en-US" sz="33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Vệ</a:t>
            </a:r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sinh</a:t>
            </a:r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đồng</a:t>
            </a:r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ruộng</a:t>
            </a:r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3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đất</a:t>
            </a:r>
            <a:endParaRPr lang="en-US" sz="33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90600" y="381000"/>
            <a:ext cx="7161371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3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Gieo</a:t>
            </a:r>
            <a:r>
              <a:rPr 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đúng</a:t>
            </a:r>
            <a:r>
              <a:rPr 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33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vụ</a:t>
            </a:r>
            <a:endParaRPr lang="en-US" sz="33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8" name="Picture 3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120700"/>
            <a:ext cx="4114800" cy="4213300"/>
          </a:xfrm>
        </p:spPr>
      </p:pic>
      <p:pic>
        <p:nvPicPr>
          <p:cNvPr id="6157" name="Picture 2" descr="C:\Users\Administrator\Desktop\TU LIEU BAI 13\TRONG N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40752"/>
            <a:ext cx="4038600" cy="41932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152400" y="56388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sym typeface="+mn-ea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kì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sâu,bệnh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sinh</a:t>
            </a:r>
            <a:r>
              <a:rPr 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mạnh</a:t>
            </a:r>
            <a:endParaRPr lang="en-US" sz="3200" b="1" dirty="0">
              <a:solidFill>
                <a:srgbClr val="FF0000"/>
              </a:solidFill>
              <a:sym typeface="+mn-ea"/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6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57200" y="381000"/>
            <a:ext cx="715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0066"/>
                </a:solidFill>
                <a:sym typeface="+mn-ea"/>
              </a:rPr>
              <a:t>3. Chăm sóc kịp thời, bón phân hợp lí</a:t>
            </a:r>
          </a:p>
          <a:p>
            <a:endParaRPr lang="en-US" altLang="en-US" sz="3200" b="1" dirty="0">
              <a:solidFill>
                <a:srgbClr val="FF0066"/>
              </a:solidFill>
              <a:sym typeface="+mn-ea"/>
            </a:endParaRPr>
          </a:p>
        </p:txBody>
      </p:sp>
      <p:pic>
        <p:nvPicPr>
          <p:cNvPr id="5" name="Picture 2" descr="C:\Users\Administrator\Desktop\TU LIEU BAI 13\cham doc c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219200"/>
            <a:ext cx="3477577" cy="419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3" descr="C:\Users\Administrator\Desktop\TU LIEU BAI 13\bon ph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77" y="1203158"/>
            <a:ext cx="3677126" cy="42070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1082842" y="5715000"/>
            <a:ext cx="628888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Tăng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sức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chống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chịu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sâu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bệnh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cây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  <a:p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97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2732012174634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561" y="6490"/>
            <a:ext cx="9301639" cy="68515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607344" y="1670685"/>
            <a:ext cx="589121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/>
          </a:p>
        </p:txBody>
      </p:sp>
      <p:sp>
        <p:nvSpPr>
          <p:cNvPr id="7" name="Text Box 6"/>
          <p:cNvSpPr txBox="1"/>
          <p:nvPr/>
        </p:nvSpPr>
        <p:spPr>
          <a:xfrm>
            <a:off x="2523173" y="1610201"/>
            <a:ext cx="352996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/>
          </a:p>
        </p:txBody>
      </p:sp>
      <p:sp>
        <p:nvSpPr>
          <p:cNvPr id="11" name="Text Box 10"/>
          <p:cNvSpPr txBox="1"/>
          <p:nvPr/>
        </p:nvSpPr>
        <p:spPr>
          <a:xfrm>
            <a:off x="154531" y="255261"/>
            <a:ext cx="640175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4. Luân phiên cây trồng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6" name="Picture 2" descr="lua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74" y="860496"/>
            <a:ext cx="2759343" cy="4361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38" y="868830"/>
            <a:ext cx="2671657" cy="4352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496" y="856484"/>
            <a:ext cx="2830830" cy="4425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6381" y="5486400"/>
            <a:ext cx="8867619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-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Thay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ñoåi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ñieàu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kieän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soáng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vaø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thöùc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aên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cuûa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saâu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300" b="1" dirty="0" err="1">
                <a:latin typeface="VNI-Times" pitchFamily="2" charset="0"/>
                <a:cs typeface="Arial" panose="020B0604020202020204" pitchFamily="34" charset="0"/>
              </a:rPr>
              <a:t>beänh</a:t>
            </a:r>
            <a:r>
              <a:rPr lang="en-US" altLang="en-US" sz="3300" b="1" dirty="0">
                <a:latin typeface="VNI-Times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63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</a:t>
            </a:r>
          </a:p>
        </p:txBody>
      </p:sp>
      <p:pic>
        <p:nvPicPr>
          <p:cNvPr id="9218" name="Picture 7" descr="powerpoint_15072013_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" y="1"/>
            <a:ext cx="9235440" cy="6644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329866" y="284451"/>
            <a:ext cx="6722745" cy="598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hangingPunct="1"/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5. Sử dụng giống chống sâu bệnh hại</a:t>
            </a:r>
          </a:p>
        </p:txBody>
      </p:sp>
      <p:pic>
        <p:nvPicPr>
          <p:cNvPr id="9223" name="Picture 7" descr="C:\Users\Administrator\Desktop\TU LIEU BAI 13\1111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945311"/>
            <a:ext cx="3943350" cy="47756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8" descr="MTL3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893069"/>
            <a:ext cx="3886200" cy="48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552450" y="11584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/>
          </a:p>
        </p:txBody>
      </p:sp>
      <p:sp>
        <p:nvSpPr>
          <p:cNvPr id="14" name="Text Box 13"/>
          <p:cNvSpPr txBox="1"/>
          <p:nvPr/>
        </p:nvSpPr>
        <p:spPr>
          <a:xfrm>
            <a:off x="914400" y="5892165"/>
            <a:ext cx="633046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</a:rPr>
              <a:t>- </a:t>
            </a:r>
            <a:r>
              <a:rPr lang="en-US" altLang="en-US" sz="2700" b="1" dirty="0" err="1">
                <a:latin typeface="Times New Roman" panose="02020603050405020304" pitchFamily="18" charset="0"/>
                <a:sym typeface="+mn-ea"/>
              </a:rPr>
              <a:t>Giúp</a:t>
            </a:r>
            <a:r>
              <a:rPr lang="en-US" altLang="en-US" sz="2700" b="1" dirty="0">
                <a:latin typeface="Times New Roman" panose="02020603050405020304" pitchFamily="18" charset="0"/>
                <a:sym typeface="+mn-ea"/>
              </a:rPr>
              <a:t> cây chống chịu sâu bệnh tốt hơn</a:t>
            </a:r>
            <a:r>
              <a:rPr lang="en-US" altLang="en-US" sz="1500" b="1" dirty="0">
                <a:latin typeface="Times New Roman" panose="02020603050405020304" pitchFamily="18" charset="0"/>
                <a:sym typeface="+mn-ea"/>
              </a:rPr>
              <a:t>.</a:t>
            </a:r>
            <a:endParaRPr lang="en-US" altLang="en-US" sz="1500" b="1" dirty="0">
              <a:latin typeface="Times New Roman" panose="02020603050405020304" pitchFamily="18" charset="0"/>
            </a:endParaRP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149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04800" y="184108"/>
            <a:ext cx="8534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canh tác v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giống chống sâu, bệnh hại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4" name="Group 36"/>
          <p:cNvGraphicFramePr>
            <a:graphicFrameLocks noGrp="1"/>
          </p:cNvGraphicFramePr>
          <p:nvPr>
            <p:ph sz="half" idx="1"/>
          </p:nvPr>
        </p:nvGraphicFramePr>
        <p:xfrm>
          <a:off x="152400" y="990600"/>
          <a:ext cx="8763000" cy="5349309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Biện pháp phòng trừ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Tác dụng phòng trừ sâu, bệnh hại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4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Vệ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sinh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ruộng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đất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 Gieo trồng đúng thời vụ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 Chăm sóc kịp thời, bón phân hợp lí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Luân phiên các loại cây trồng khác nhau trên một đơn vị diện tích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Sử dụng giống chống sâu, bệnh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657600" y="1447800"/>
            <a:ext cx="5257800" cy="904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har char="-"/>
            </a:pPr>
            <a:r>
              <a:rPr sz="2400" dirty="0">
                <a:latin typeface="Times New Roman" panose="02020603050405020304" pitchFamily="18" charset="0"/>
              </a:rPr>
              <a:t>Diệt trừ mầm mống của sâu, bệnh</a:t>
            </a:r>
          </a:p>
          <a:p>
            <a:pPr marL="342900" indent="-342900">
              <a:spcBef>
                <a:spcPct val="20000"/>
              </a:spcBef>
              <a:buChar char="-"/>
            </a:pPr>
            <a:r>
              <a:rPr sz="2400" dirty="0">
                <a:latin typeface="Times New Roman" panose="02020603050405020304" pitchFamily="18" charset="0"/>
              </a:rPr>
              <a:t>Phá nơi ẩn nấp của sâu, bệnh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600" y="2586038"/>
            <a:ext cx="52578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</a:rPr>
              <a:t>- Tránh thời kì sâu, bệnh phát sinh mạnh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3278188"/>
            <a:ext cx="5257800" cy="463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</a:rPr>
              <a:t>- Tăng sức chống chịu sâu, bệnh cho cây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5225" y="4114800"/>
            <a:ext cx="52578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sz="2400" dirty="0">
                <a:latin typeface="Times New Roman" panose="02020603050405020304" pitchFamily="18" charset="0"/>
              </a:rPr>
              <a:t>- Làm giảm sự sinh trưởng của sâu, bệnh bằng cách thay đổi thức ăn của chúng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7600" y="5478463"/>
            <a:ext cx="2743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har char="-"/>
            </a:pPr>
            <a:r>
              <a:rPr sz="2400" dirty="0">
                <a:latin typeface="Times New Roman" panose="02020603050405020304" pitchFamily="18" charset="0"/>
              </a:rPr>
              <a:t> Hạn chế sâu, bệnh</a:t>
            </a:r>
          </a:p>
        </p:txBody>
      </p:sp>
    </p:spTree>
    <p:extLst>
      <p:ext uri="{BB962C8B-B14F-4D97-AF65-F5344CB8AC3E}">
        <p14:creationId xmlns:p14="http://schemas.microsoft.com/office/powerpoint/2010/main" val="109129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0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Rectangle 3"/>
          <p:cNvSpPr txBox="1"/>
          <p:nvPr/>
        </p:nvSpPr>
        <p:spPr>
          <a:xfrm>
            <a:off x="-60158" y="396075"/>
            <a:ext cx="9144000" cy="114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0812" y="762000"/>
            <a:ext cx="8839200" cy="207168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942" y="840957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2. </a:t>
            </a:r>
            <a:r>
              <a:rPr lang="en-US" sz="3200" b="1" dirty="0" err="1">
                <a:solidFill>
                  <a:srgbClr val="0000CC"/>
                </a:solidFill>
              </a:rPr>
              <a:t>Các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biện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pháp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phòng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trừ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sâu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dirty="0" err="1">
                <a:solidFill>
                  <a:srgbClr val="0000CC"/>
                </a:solidFill>
              </a:rPr>
              <a:t>bệnh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hại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11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731" y="751712"/>
            <a:ext cx="914400" cy="6985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1812" y="2461095"/>
            <a:ext cx="8763000" cy="403187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gồm các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latin typeface="Times New Roman" panose="02020603050405020304" pitchFamily="18" charset="0"/>
              </a:rPr>
              <a:t>Vệ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sinh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đồng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ruộng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latin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latin typeface="Times New Roman" panose="02020603050405020304" pitchFamily="18" charset="0"/>
              </a:rPr>
              <a:t>Gieo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trồng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vụ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latin typeface="Times New Roman" panose="02020603050405020304" pitchFamily="18" charset="0"/>
              </a:rPr>
              <a:t>Chăm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sóc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kịp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bón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hợp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latin typeface="Times New Roman" panose="02020603050405020304" pitchFamily="18" charset="0"/>
              </a:rPr>
              <a:t>Luân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canh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latin typeface="Times New Roman" panose="02020603050405020304" pitchFamily="18" charset="0"/>
              </a:rPr>
              <a:t>Sử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dụng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sâu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bệnh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17852" y="1482038"/>
            <a:ext cx="8522972" cy="140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2.1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canh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hại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title"/>
          </p:nvPr>
        </p:nvSpPr>
        <p:spPr>
          <a:xfrm>
            <a:off x="646112" y="139785"/>
            <a:ext cx="8229600" cy="50135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CHỦ ĐỀ:  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/>
          <p:nvPr/>
        </p:nvSpPr>
        <p:spPr>
          <a:xfrm>
            <a:off x="323528" y="53378"/>
            <a:ext cx="6400800" cy="914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defTabSz="914400" eaLnBrk="1" hangingPunct="1">
              <a:spcBef>
                <a:spcPct val="0"/>
              </a:spcBef>
              <a:buNone/>
              <a:tabLst>
                <a:tab pos="339725" algn="l"/>
              </a:tabLst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2 Biện pháp thủ công</a:t>
            </a:r>
            <a:r>
              <a:rPr lang="en-US" altLang="en-US" b="1" dirty="0">
                <a:solidFill>
                  <a:srgbClr val="00B050"/>
                </a:solidFill>
                <a:latin typeface="VNI-Times" pitchFamily="2" charset="0"/>
              </a:rPr>
              <a:t> </a:t>
            </a:r>
            <a:endParaRPr lang="en-CA" altLang="en-US" b="1" dirty="0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41990" name="Rectangle 1"/>
          <p:cNvSpPr/>
          <p:nvPr/>
        </p:nvSpPr>
        <p:spPr>
          <a:xfrm>
            <a:off x="500032" y="891308"/>
            <a:ext cx="8465344" cy="880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tay bắt sâu, ngắt </a:t>
            </a:r>
            <a:r>
              <a:rPr lang="en-US" altLang="en-US" b="1" dirty="0" err="1">
                <a:latin typeface="Times New Roman" panose="02020603050405020304" pitchFamily="18" charset="0"/>
              </a:rPr>
              <a:t>bỏ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cành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lá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bệnh</a:t>
            </a:r>
            <a:r>
              <a:rPr lang="en-US" altLang="en-US" b="1" dirty="0">
                <a:latin typeface="Times New Roman" panose="02020603050405020304" pitchFamily="18" charset="0"/>
              </a:rPr>
              <a:t>; dùng vợt, bẫy đèn để diệt sâu hại.</a:t>
            </a:r>
          </a:p>
        </p:txBody>
      </p:sp>
      <p:pic>
        <p:nvPicPr>
          <p:cNvPr id="8" name="Picture 7" descr="cn7tr031h0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021351"/>
            <a:ext cx="4192871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44120" y="5589240"/>
            <a:ext cx="38862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Bẫy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" y="2012529"/>
            <a:ext cx="3962400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5613464"/>
            <a:ext cx="38862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4C5E9-26F3-49A1-BD9F-04D3CE2CC11B}"/>
              </a:ext>
            </a:extLst>
          </p:cNvPr>
          <p:cNvSpPr txBox="1"/>
          <p:nvPr/>
        </p:nvSpPr>
        <p:spPr>
          <a:xfrm>
            <a:off x="481880" y="792819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02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9" grpId="0"/>
      <p:bldP spid="11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 descr="12-58-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8153400" cy="5867400"/>
          </a:xfrm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2667000" y="762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Bẫy bả chua ngọt</a:t>
            </a:r>
          </a:p>
        </p:txBody>
      </p:sp>
    </p:spTree>
    <p:extLst>
      <p:ext uri="{BB962C8B-B14F-4D97-AF65-F5344CB8AC3E}">
        <p14:creationId xmlns:p14="http://schemas.microsoft.com/office/powerpoint/2010/main" val="5806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81" descr="http://dl7.glitter-graphics.net/pub/1785/1785687ic4msukw7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57800"/>
            <a:ext cx="251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87" descr="http://dl.glitter-graphics.net/pub/887/887141ew9gfq8kb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7200"/>
            <a:ext cx="762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5"/>
          <p:cNvGrpSpPr>
            <a:grpSpLocks/>
          </p:cNvGrpSpPr>
          <p:nvPr/>
        </p:nvGrpSpPr>
        <p:grpSpPr bwMode="auto">
          <a:xfrm>
            <a:off x="-838200" y="-76200"/>
            <a:ext cx="10591800" cy="7086600"/>
            <a:chOff x="-528" y="-48"/>
            <a:chExt cx="6672" cy="4464"/>
          </a:xfrm>
        </p:grpSpPr>
        <p:pic>
          <p:nvPicPr>
            <p:cNvPr id="11270" name="Picture 6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-48"/>
              <a:ext cx="566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7" descr="rosecornerl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3984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9" descr="rosecornerl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95536" y="2502182"/>
            <a:ext cx="8301880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dirty="0" err="1"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AU" sz="4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id-ID" sz="4000" dirty="0">
              <a:latin typeface="Times New Roman" pitchFamily="18" charset="0"/>
              <a:cs typeface="Times New Roman" pitchFamily="18" charset="0"/>
            </a:endParaRPr>
          </a:p>
          <a:p>
            <a:endParaRPr lang="id-ID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9551" y="1650951"/>
            <a:ext cx="61206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1.Tác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id-ID" sz="4000" dirty="0"/>
          </a:p>
        </p:txBody>
      </p:sp>
      <p:pic>
        <p:nvPicPr>
          <p:cNvPr id="13" name="Picture 11" descr="Book-0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1216" y="2010420"/>
            <a:ext cx="914400" cy="698500"/>
          </a:xfrm>
          <a:prstGeom prst="rect">
            <a:avLst/>
          </a:prstGeom>
          <a:noFill/>
        </p:spPr>
      </p:pic>
      <p:sp>
        <p:nvSpPr>
          <p:cNvPr id="14" name="Sub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8701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ĐỀ:  </a:t>
            </a:r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san-chau-chau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1000"/>
            <a:ext cx="4038600" cy="5124450"/>
          </a:xfrm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4792662" y="5877272"/>
            <a:ext cx="3817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51520" y="1085590"/>
            <a:ext cx="4248472" cy="500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475" tIns="41238" rIns="82475" bIns="41238">
            <a:spAutoFit/>
          </a:bodyPr>
          <a:lstStyle>
            <a:lvl1pPr marL="309563" indent="-309563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2571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0288" indent="-204788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4303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578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129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701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73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845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•"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Nhược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467961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057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4" name="Rectangle 5"/>
          <p:cNvSpPr/>
          <p:nvPr/>
        </p:nvSpPr>
        <p:spPr>
          <a:xfrm>
            <a:off x="1043608" y="332656"/>
            <a:ext cx="6400800" cy="914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defTabSz="914400" eaLnBrk="1" hangingPunct="1">
              <a:spcBef>
                <a:spcPct val="0"/>
              </a:spcBef>
              <a:buNone/>
              <a:tabLst>
                <a:tab pos="339725" algn="l"/>
              </a:tabLst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Biện pháp hóa học</a:t>
            </a:r>
            <a:r>
              <a:rPr lang="en-US" altLang="en-US" b="1" dirty="0">
                <a:solidFill>
                  <a:srgbClr val="00B050"/>
                </a:solidFill>
                <a:latin typeface="VNI-Times" pitchFamily="2" charset="0"/>
              </a:rPr>
              <a:t> </a:t>
            </a:r>
            <a:endParaRPr lang="en-CA" altLang="en-US" b="1" dirty="0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1E131E-19F6-466D-BF34-902342273E86}"/>
              </a:ext>
            </a:extLst>
          </p:cNvPr>
          <p:cNvSpPr txBox="1"/>
          <p:nvPr/>
        </p:nvSpPr>
        <p:spPr>
          <a:xfrm>
            <a:off x="467544" y="125952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3475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8"/>
          <p:cNvSpPr/>
          <p:nvPr/>
        </p:nvSpPr>
        <p:spPr>
          <a:xfrm>
            <a:off x="467544" y="1052736"/>
            <a:ext cx="842493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Sử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hóa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sâu</a:t>
            </a:r>
            <a:r>
              <a:rPr lang="en-US" altLang="en-US" sz="3600" b="1" dirty="0">
                <a:latin typeface="Times New Roman" panose="02020603050405020304" pitchFamily="18" charset="0"/>
              </a:rPr>
              <a:t>, bệnh.</a:t>
            </a:r>
          </a:p>
        </p:txBody>
      </p:sp>
      <p:sp>
        <p:nvSpPr>
          <p:cNvPr id="32774" name="Rectangle 5"/>
          <p:cNvSpPr/>
          <p:nvPr/>
        </p:nvSpPr>
        <p:spPr>
          <a:xfrm>
            <a:off x="1043608" y="332656"/>
            <a:ext cx="6400800" cy="914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defTabSz="914400" eaLnBrk="1" hangingPunct="1">
              <a:spcBef>
                <a:spcPct val="0"/>
              </a:spcBef>
              <a:buNone/>
              <a:tabLst>
                <a:tab pos="339725" algn="l"/>
              </a:tabLst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Biện pháp hóa học</a:t>
            </a:r>
            <a:r>
              <a:rPr lang="en-US" altLang="en-US" b="1" dirty="0">
                <a:solidFill>
                  <a:srgbClr val="00B050"/>
                </a:solidFill>
                <a:latin typeface="VNI-Times" pitchFamily="2" charset="0"/>
              </a:rPr>
              <a:t> </a:t>
            </a:r>
            <a:endParaRPr lang="en-CA" altLang="en-US" b="1" dirty="0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23528" y="1814412"/>
            <a:ext cx="8568952" cy="39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475" tIns="41238" rIns="82475" bIns="41238">
            <a:spAutoFit/>
          </a:bodyPr>
          <a:lstStyle>
            <a:lvl1pPr marL="309563" indent="-309563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2571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0288" indent="-204788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4303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578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129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701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73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845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tốn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Nhược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giết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ruộng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9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phun%20th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45466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0" y="4648200"/>
            <a:ext cx="9144000" cy="1981200"/>
          </a:xfrm>
          <a:prstGeom prst="horizontalScroll">
            <a:avLst>
              <a:gd name="adj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>
                <a:solidFill>
                  <a:srgbClr val="FF3300"/>
                </a:solidFill>
              </a:rPr>
              <a:t>Để khắc phục nhược điểm của biện pháp</a:t>
            </a:r>
          </a:p>
          <a:p>
            <a:pPr algn="ctr"/>
            <a:r>
              <a:rPr lang="en-US" altLang="en-US" sz="3600">
                <a:solidFill>
                  <a:srgbClr val="FF3300"/>
                </a:solidFill>
              </a:rPr>
              <a:t> hóa học ta cần đảm bảo yêu cầu nào?</a:t>
            </a:r>
          </a:p>
        </p:txBody>
      </p:sp>
    </p:spTree>
    <p:extLst>
      <p:ext uri="{BB962C8B-B14F-4D97-AF65-F5344CB8AC3E}">
        <p14:creationId xmlns:p14="http://schemas.microsoft.com/office/powerpoint/2010/main" val="24297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19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762000" y="4953000"/>
            <a:ext cx="7924800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Cách sử dụng thuốc hóa học trừ sâu, bệnh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267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1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9525"/>
            <a:ext cx="2895600" cy="480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Line 3"/>
          <p:cNvSpPr/>
          <p:nvPr/>
        </p:nvSpPr>
        <p:spPr>
          <a:xfrm flipH="1">
            <a:off x="3352800" y="2895600"/>
            <a:ext cx="304800" cy="879475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00" name="Line 4"/>
          <p:cNvSpPr/>
          <p:nvPr/>
        </p:nvSpPr>
        <p:spPr>
          <a:xfrm flipH="1">
            <a:off x="3505200" y="2930525"/>
            <a:ext cx="230188" cy="879475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01" name="Line 5"/>
          <p:cNvSpPr/>
          <p:nvPr/>
        </p:nvSpPr>
        <p:spPr>
          <a:xfrm flipH="1">
            <a:off x="3733800" y="2930525"/>
            <a:ext cx="114300" cy="879475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02" name="Line 6"/>
          <p:cNvSpPr/>
          <p:nvPr/>
        </p:nvSpPr>
        <p:spPr>
          <a:xfrm>
            <a:off x="3886200" y="2930525"/>
            <a:ext cx="57150" cy="879475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pic>
        <p:nvPicPr>
          <p:cNvPr id="36871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75" y="39688"/>
            <a:ext cx="31242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4356">
            <a:off x="6553200" y="2225675"/>
            <a:ext cx="841375" cy="69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6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1666">
            <a:off x="6934200" y="2782888"/>
            <a:ext cx="692150" cy="454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4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0"/>
            <a:ext cx="3048000" cy="480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8" name="Line 12"/>
          <p:cNvSpPr/>
          <p:nvPr/>
        </p:nvSpPr>
        <p:spPr>
          <a:xfrm>
            <a:off x="1143000" y="2667000"/>
            <a:ext cx="293688" cy="900113"/>
          </a:xfrm>
          <a:prstGeom prst="line">
            <a:avLst/>
          </a:prstGeom>
          <a:ln w="9525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09" name="Line 13"/>
          <p:cNvSpPr/>
          <p:nvPr/>
        </p:nvSpPr>
        <p:spPr>
          <a:xfrm>
            <a:off x="1143000" y="2743200"/>
            <a:ext cx="184150" cy="958850"/>
          </a:xfrm>
          <a:prstGeom prst="line">
            <a:avLst/>
          </a:prstGeom>
          <a:ln w="9525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0" name="Line 14"/>
          <p:cNvSpPr/>
          <p:nvPr/>
        </p:nvSpPr>
        <p:spPr>
          <a:xfrm flipH="1">
            <a:off x="685800" y="2667000"/>
            <a:ext cx="365125" cy="1138238"/>
          </a:xfrm>
          <a:prstGeom prst="line">
            <a:avLst/>
          </a:prstGeom>
          <a:ln w="9525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1" name="Line 15"/>
          <p:cNvSpPr/>
          <p:nvPr/>
        </p:nvSpPr>
        <p:spPr>
          <a:xfrm>
            <a:off x="1143000" y="2667000"/>
            <a:ext cx="403225" cy="958850"/>
          </a:xfrm>
          <a:prstGeom prst="line">
            <a:avLst/>
          </a:prstGeom>
          <a:ln w="9525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2" name="Line 16"/>
          <p:cNvSpPr/>
          <p:nvPr/>
        </p:nvSpPr>
        <p:spPr>
          <a:xfrm>
            <a:off x="1143000" y="2667000"/>
            <a:ext cx="36513" cy="900113"/>
          </a:xfrm>
          <a:prstGeom prst="line">
            <a:avLst/>
          </a:prstGeom>
          <a:ln w="9525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3" name="Line 17"/>
          <p:cNvSpPr/>
          <p:nvPr/>
        </p:nvSpPr>
        <p:spPr>
          <a:xfrm>
            <a:off x="990600" y="2667000"/>
            <a:ext cx="146050" cy="1138238"/>
          </a:xfrm>
          <a:prstGeom prst="line">
            <a:avLst/>
          </a:prstGeom>
          <a:ln w="9525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4" name="Line 18"/>
          <p:cNvSpPr/>
          <p:nvPr/>
        </p:nvSpPr>
        <p:spPr>
          <a:xfrm flipH="1">
            <a:off x="533400" y="2667000"/>
            <a:ext cx="476250" cy="1138238"/>
          </a:xfrm>
          <a:prstGeom prst="line">
            <a:avLst/>
          </a:prstGeom>
          <a:ln w="9525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5" name="Line 19"/>
          <p:cNvSpPr/>
          <p:nvPr/>
        </p:nvSpPr>
        <p:spPr>
          <a:xfrm flipH="1">
            <a:off x="762000" y="2743200"/>
            <a:ext cx="293688" cy="1079500"/>
          </a:xfrm>
          <a:prstGeom prst="line">
            <a:avLst/>
          </a:prstGeom>
          <a:ln w="9525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7" name="Line 21"/>
          <p:cNvSpPr/>
          <p:nvPr/>
        </p:nvSpPr>
        <p:spPr>
          <a:xfrm flipH="1">
            <a:off x="457200" y="2590800"/>
            <a:ext cx="514350" cy="1258888"/>
          </a:xfrm>
          <a:prstGeom prst="line">
            <a:avLst/>
          </a:prstGeom>
          <a:ln w="9525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pic>
        <p:nvPicPr>
          <p:cNvPr id="29718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50384">
            <a:off x="1473200" y="2047875"/>
            <a:ext cx="815975" cy="103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61" name="Text Box 23"/>
          <p:cNvSpPr txBox="1"/>
          <p:nvPr/>
        </p:nvSpPr>
        <p:spPr>
          <a:xfrm>
            <a:off x="117475" y="5145088"/>
            <a:ext cx="2362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Phun thuoác</a:t>
            </a:r>
            <a:endParaRPr lang="en-US" altLang="en-US" b="1" dirty="0">
              <a:solidFill>
                <a:srgbClr val="C0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5862" name="Text Box 24"/>
          <p:cNvSpPr txBox="1"/>
          <p:nvPr/>
        </p:nvSpPr>
        <p:spPr>
          <a:xfrm>
            <a:off x="3276600" y="5162550"/>
            <a:ext cx="2362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Raûi thuoác</a:t>
            </a:r>
            <a:endParaRPr lang="en-US" altLang="en-US" b="1" dirty="0">
              <a:solidFill>
                <a:srgbClr val="C0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5863" name="Text Box 25"/>
          <p:cNvSpPr txBox="1"/>
          <p:nvPr/>
        </p:nvSpPr>
        <p:spPr>
          <a:xfrm>
            <a:off x="6172200" y="5105400"/>
            <a:ext cx="28194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Troän thuoác vaøo haït</a:t>
            </a:r>
            <a:endParaRPr lang="en-US" altLang="en-US" b="1" dirty="0">
              <a:solidFill>
                <a:srgbClr val="C0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29722" name="Line 26"/>
          <p:cNvSpPr/>
          <p:nvPr/>
        </p:nvSpPr>
        <p:spPr>
          <a:xfrm flipH="1">
            <a:off x="2298700" y="-11112"/>
            <a:ext cx="1143000" cy="6096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9723" name="Line 27"/>
          <p:cNvSpPr/>
          <p:nvPr/>
        </p:nvSpPr>
        <p:spPr>
          <a:xfrm flipH="1">
            <a:off x="5181600" y="0"/>
            <a:ext cx="1143000" cy="6096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9725" name="Line 29"/>
          <p:cNvSpPr/>
          <p:nvPr/>
        </p:nvSpPr>
        <p:spPr>
          <a:xfrm flipH="1">
            <a:off x="5181600" y="0"/>
            <a:ext cx="1143000" cy="6096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9726" name="Line 30"/>
          <p:cNvSpPr/>
          <p:nvPr/>
        </p:nvSpPr>
        <p:spPr>
          <a:xfrm flipH="1">
            <a:off x="7848600" y="76200"/>
            <a:ext cx="1143000" cy="6096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9727" name="Text Box 31"/>
          <p:cNvSpPr txBox="1"/>
          <p:nvPr/>
        </p:nvSpPr>
        <p:spPr>
          <a:xfrm rot="-1570434">
            <a:off x="4419600" y="150813"/>
            <a:ext cx="13081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  <a:latin typeface="VNI-Times" pitchFamily="2" charset="0"/>
                <a:cs typeface="Arial" panose="020B0604020202020204" pitchFamily="34" charset="0"/>
              </a:rPr>
              <a:t>Höôùng gioù</a:t>
            </a:r>
            <a:endParaRPr lang="en-US" altLang="en-US" sz="2000" dirty="0">
              <a:solidFill>
                <a:schemeClr val="bg1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29728" name="Text Box 32"/>
          <p:cNvSpPr txBox="1"/>
          <p:nvPr/>
        </p:nvSpPr>
        <p:spPr>
          <a:xfrm rot="-1570434">
            <a:off x="1828800" y="-1587"/>
            <a:ext cx="13081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Höôùng gioù</a:t>
            </a:r>
            <a:endParaRPr lang="en-US" altLang="en-US" sz="2000" dirty="0">
              <a:solidFill>
                <a:srgbClr val="C0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29729" name="Text Box 33"/>
          <p:cNvSpPr txBox="1"/>
          <p:nvPr/>
        </p:nvSpPr>
        <p:spPr>
          <a:xfrm rot="-1570434">
            <a:off x="6934200" y="227013"/>
            <a:ext cx="13081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Höôùng gioù</a:t>
            </a:r>
            <a:endParaRPr lang="en-US" altLang="en-US" sz="2000" dirty="0">
              <a:solidFill>
                <a:srgbClr val="C0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29730" name="Line 34"/>
          <p:cNvSpPr/>
          <p:nvPr/>
        </p:nvSpPr>
        <p:spPr>
          <a:xfrm flipH="1">
            <a:off x="5181600" y="0"/>
            <a:ext cx="1143000" cy="6096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9731" name="Text Box 35"/>
          <p:cNvSpPr txBox="1"/>
          <p:nvPr/>
        </p:nvSpPr>
        <p:spPr>
          <a:xfrm rot="-1570434">
            <a:off x="4419600" y="150813"/>
            <a:ext cx="13081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Höôùng gioù</a:t>
            </a:r>
            <a:endParaRPr lang="en-US" altLang="en-US" sz="2000" dirty="0">
              <a:solidFill>
                <a:srgbClr val="C0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68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30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30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1" grpId="0"/>
      <p:bldP spid="35862" grpId="0"/>
      <p:bldP spid="35863" grpId="0"/>
      <p:bldP spid="29727" grpId="0"/>
      <p:bldP spid="29728" grpId="0"/>
      <p:bldP spid="29729" grpId="0"/>
      <p:bldP spid="297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2057400"/>
            <a:ext cx="8610600" cy="4495800"/>
          </a:xfrm>
        </p:spPr>
        <p:txBody>
          <a:bodyPr/>
          <a:lstStyle/>
          <a:p>
            <a:pPr algn="l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(Theo điều tra của cục y tế dự phòng về môi trường Việt Nam)</a:t>
            </a:r>
          </a:p>
          <a:p>
            <a:pPr algn="l"/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nhân: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ăn rau, quả có thuốc trừ sâu không rửa sạch, do không đảm bảo an toàn khi sử dụng thuốc và phun thuốc không đúng kĩ thuật.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057400"/>
          <a:ext cx="8610600" cy="12954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7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590" name="TextBox 2"/>
          <p:cNvSpPr txBox="1">
            <a:spLocks noChangeArrowheads="1"/>
          </p:cNvSpPr>
          <p:nvPr/>
        </p:nvSpPr>
        <p:spPr bwMode="auto">
          <a:xfrm>
            <a:off x="457200" y="2066925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Số trường hợp nhiễm độc hóa chất </a:t>
            </a:r>
            <a:endParaRPr lang="en-US" altLang="en-US" sz="2800" i="1"/>
          </a:p>
        </p:txBody>
      </p:sp>
      <p:sp>
        <p:nvSpPr>
          <p:cNvPr id="24591" name="TextBox 5"/>
          <p:cNvSpPr txBox="1">
            <a:spLocks noChangeArrowheads="1"/>
          </p:cNvSpPr>
          <p:nvPr/>
        </p:nvSpPr>
        <p:spPr bwMode="auto">
          <a:xfrm>
            <a:off x="7086600" y="21431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5000</a:t>
            </a:r>
          </a:p>
        </p:txBody>
      </p:sp>
      <p:sp>
        <p:nvSpPr>
          <p:cNvPr id="24592" name="TextBox 6"/>
          <p:cNvSpPr txBox="1">
            <a:spLocks noChangeArrowheads="1"/>
          </p:cNvSpPr>
          <p:nvPr/>
        </p:nvSpPr>
        <p:spPr bwMode="auto">
          <a:xfrm>
            <a:off x="609600" y="2676525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Số trường hợp tử vong </a:t>
            </a:r>
            <a:endParaRPr lang="en-US" altLang="en-US" sz="2800" i="1"/>
          </a:p>
        </p:txBody>
      </p:sp>
      <p:sp>
        <p:nvSpPr>
          <p:cNvPr id="24593" name="TextBox 7"/>
          <p:cNvSpPr txBox="1">
            <a:spLocks noChangeArrowheads="1"/>
          </p:cNvSpPr>
          <p:nvPr/>
        </p:nvSpPr>
        <p:spPr bwMode="auto">
          <a:xfrm>
            <a:off x="7046913" y="27527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300</a:t>
            </a:r>
          </a:p>
        </p:txBody>
      </p:sp>
      <p:sp>
        <p:nvSpPr>
          <p:cNvPr id="24594" name="TextBox 9"/>
          <p:cNvSpPr txBox="1">
            <a:spLocks noChangeArrowheads="1"/>
          </p:cNvSpPr>
          <p:nvPr/>
        </p:nvSpPr>
        <p:spPr bwMode="auto">
          <a:xfrm>
            <a:off x="20574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em chưa biết</a:t>
            </a:r>
          </a:p>
        </p:txBody>
      </p:sp>
      <p:sp>
        <p:nvSpPr>
          <p:cNvPr id="24595" name="TextBox 10"/>
          <p:cNvSpPr txBox="1">
            <a:spLocks noChangeArrowheads="1"/>
          </p:cNvSpPr>
          <p:nvPr/>
        </p:nvSpPr>
        <p:spPr bwMode="auto">
          <a:xfrm>
            <a:off x="457200" y="914400"/>
            <a:ext cx="8077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Hàng năm nước ta có hàng ngàn trường hợp bị ngộ độc thuốc trừ sâu, trong đó:</a:t>
            </a:r>
          </a:p>
        </p:txBody>
      </p:sp>
    </p:spTree>
    <p:extLst>
      <p:ext uri="{BB962C8B-B14F-4D97-AF65-F5344CB8AC3E}">
        <p14:creationId xmlns:p14="http://schemas.microsoft.com/office/powerpoint/2010/main" val="385728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rgbClr val="FF0000"/>
                </a:solidFill>
              </a:rPr>
              <a:t>Ngộ độc thực phẩm nhiễm </a:t>
            </a:r>
            <a:br>
              <a:rPr lang="en-US" altLang="en-US" sz="3600">
                <a:solidFill>
                  <a:srgbClr val="FF0000"/>
                </a:solidFill>
              </a:rPr>
            </a:br>
            <a:r>
              <a:rPr lang="en-US" altLang="en-US" sz="3600">
                <a:solidFill>
                  <a:srgbClr val="FF0000"/>
                </a:solidFill>
              </a:rPr>
              <a:t>thuốc trừ sâu</a:t>
            </a:r>
          </a:p>
        </p:txBody>
      </p:sp>
      <p:pic>
        <p:nvPicPr>
          <p:cNvPr id="25603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0"/>
            <a:ext cx="7315200" cy="4953000"/>
          </a:xfrm>
        </p:spPr>
      </p:pic>
    </p:spTree>
    <p:extLst>
      <p:ext uri="{BB962C8B-B14F-4D97-AF65-F5344CB8AC3E}">
        <p14:creationId xmlns:p14="http://schemas.microsoft.com/office/powerpoint/2010/main" val="901045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96" y="304800"/>
            <a:ext cx="8991600" cy="2057400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BVTV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buFontTx/>
              <a:buChar char="-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2" descr="C:\Users\adim\Desktop\anh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1910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C:\Users\adim\Desktop\anh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4038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68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Rectangle 3"/>
          <p:cNvSpPr txBox="1"/>
          <p:nvPr/>
        </p:nvSpPr>
        <p:spPr>
          <a:xfrm>
            <a:off x="0" y="609600"/>
            <a:ext cx="9144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BÀI 13: PHÒNG TRỪ SÂU, BỆNH HẠI</a:t>
            </a:r>
          </a:p>
        </p:txBody>
      </p:sp>
      <p:sp>
        <p:nvSpPr>
          <p:cNvPr id="37892" name="TextBox 5"/>
          <p:cNvSpPr txBox="1"/>
          <p:nvPr/>
        </p:nvSpPr>
        <p:spPr>
          <a:xfrm>
            <a:off x="273050" y="1143000"/>
            <a:ext cx="85661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190DB3"/>
                </a:solidFill>
                <a:latin typeface="Times New Roman" panose="02020603050405020304" pitchFamily="18" charset="0"/>
              </a:rPr>
              <a:t>II. CÁC BIỆN PHÁP PHÒNG TRỪ SÂU, BỆNH HẠI</a:t>
            </a:r>
          </a:p>
        </p:txBody>
      </p:sp>
      <p:sp>
        <p:nvSpPr>
          <p:cNvPr id="37893" name="Rectangle 8"/>
          <p:cNvSpPr/>
          <p:nvPr/>
        </p:nvSpPr>
        <p:spPr>
          <a:xfrm>
            <a:off x="228600" y="2943225"/>
            <a:ext cx="8686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-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hóa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trừ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sâu</a:t>
            </a:r>
            <a:r>
              <a:rPr lang="en-US" altLang="en-US" sz="4000" dirty="0">
                <a:latin typeface="Times New Roman" panose="02020603050405020304" pitchFamily="18" charset="0"/>
              </a:rPr>
              <a:t>, bệnh.</a:t>
            </a:r>
          </a:p>
        </p:txBody>
      </p:sp>
      <p:sp>
        <p:nvSpPr>
          <p:cNvPr id="37894" name="Rectangle 5"/>
          <p:cNvSpPr/>
          <p:nvPr/>
        </p:nvSpPr>
        <p:spPr>
          <a:xfrm>
            <a:off x="457200" y="2057400"/>
            <a:ext cx="6400800" cy="914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defTabSz="914400" eaLnBrk="1" hangingPunct="1">
              <a:spcBef>
                <a:spcPct val="0"/>
              </a:spcBef>
              <a:buNone/>
              <a:tabLst>
                <a:tab pos="339725" algn="l"/>
              </a:tabLst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Biện pháp hóa học</a:t>
            </a:r>
            <a:r>
              <a:rPr lang="en-US" altLang="en-US" sz="4000" b="1" dirty="0">
                <a:solidFill>
                  <a:srgbClr val="00B050"/>
                </a:solidFill>
                <a:latin typeface="VNI-Times" pitchFamily="2" charset="0"/>
              </a:rPr>
              <a:t> </a:t>
            </a:r>
            <a:endParaRPr lang="en-CA" altLang="en-US" sz="4000" b="1" dirty="0">
              <a:solidFill>
                <a:srgbClr val="00B050"/>
              </a:solidFill>
              <a:latin typeface="VNI-Times" pitchFamily="2" charset="0"/>
            </a:endParaRPr>
          </a:p>
        </p:txBody>
      </p:sp>
      <p:pic>
        <p:nvPicPr>
          <p:cNvPr id="7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144" y="2241601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1.Tác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2.Khái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endParaRPr lang="en-A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A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310258"/>
              </p:ext>
            </p:extLst>
          </p:nvPr>
        </p:nvGraphicFramePr>
        <p:xfrm>
          <a:off x="6349184" y="5517232"/>
          <a:ext cx="2794816" cy="1440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9184" y="5517232"/>
                        <a:ext cx="2794816" cy="1440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057177"/>
              </p:ext>
            </p:extLst>
          </p:nvPr>
        </p:nvGraphicFramePr>
        <p:xfrm>
          <a:off x="0" y="44451"/>
          <a:ext cx="2440304" cy="136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451"/>
                        <a:ext cx="2440304" cy="1368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ĐỀ:  </a:t>
            </a:r>
            <a:r>
              <a:rPr lang="en-AU" sz="2400" b="1" dirty="0">
                <a:latin typeface="Times New Roman" pitchFamily="18" charset="0"/>
                <a:cs typeface="Times New Roman" pitchFamily="18" charset="0"/>
              </a:rPr>
              <a:t>PHÒNG TRỪ SÂU BỆNH HẠI CÂY TRỒNG</a:t>
            </a:r>
            <a:endParaRPr lang="en-A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Rectangle 3"/>
          <p:cNvSpPr txBox="1"/>
          <p:nvPr/>
        </p:nvSpPr>
        <p:spPr>
          <a:xfrm>
            <a:off x="0" y="609600"/>
            <a:ext cx="914400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13: PHÒNG TRỪ SÂU, BỆNH HẠI</a:t>
            </a:r>
          </a:p>
        </p:txBody>
      </p:sp>
      <p:sp>
        <p:nvSpPr>
          <p:cNvPr id="27652" name="TextBox 5"/>
          <p:cNvSpPr txBox="1"/>
          <p:nvPr/>
        </p:nvSpPr>
        <p:spPr>
          <a:xfrm>
            <a:off x="196850" y="1060450"/>
            <a:ext cx="85661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II. CÁC BIỆN PHÁP PHÒNG TRỪ SÂU, BỆNH HẠI</a:t>
            </a:r>
          </a:p>
        </p:txBody>
      </p:sp>
      <p:sp>
        <p:nvSpPr>
          <p:cNvPr id="27653" name="Rectangle 5"/>
          <p:cNvSpPr/>
          <p:nvPr/>
        </p:nvSpPr>
        <p:spPr>
          <a:xfrm>
            <a:off x="381000" y="1828800"/>
            <a:ext cx="6400800" cy="914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defTabSz="914400" eaLnBrk="1" hangingPunct="1">
              <a:spcBef>
                <a:spcPct val="0"/>
              </a:spcBef>
              <a:buNone/>
              <a:tabLst>
                <a:tab pos="339725" algn="l"/>
              </a:tabLst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sinh học</a:t>
            </a:r>
            <a:r>
              <a:rPr lang="en-US" altLang="en-US" sz="4000" b="1" dirty="0">
                <a:solidFill>
                  <a:srgbClr val="00B050"/>
                </a:solidFill>
                <a:latin typeface="VNI-Times" pitchFamily="2" charset="0"/>
              </a:rPr>
              <a:t> </a:t>
            </a:r>
            <a:endParaRPr lang="en-CA" altLang="en-US" sz="4000" b="1" dirty="0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238125" y="4077072"/>
            <a:ext cx="8667750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dụng một số loại sinh vật như nấm, ong mắt đỏ,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ếch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chế phẩm sinh học để diệt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CCD47-B6BE-4EDA-9DA0-91C69935714A}"/>
              </a:ext>
            </a:extLst>
          </p:cNvPr>
          <p:cNvSpPr txBox="1"/>
          <p:nvPr/>
        </p:nvSpPr>
        <p:spPr>
          <a:xfrm>
            <a:off x="442034" y="2756019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6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7" grpId="0"/>
      <p:bldP spid="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403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419600" y="5902325"/>
            <a:ext cx="3733800" cy="955675"/>
          </a:xfrm>
          <a:prstGeom prst="rect">
            <a:avLst/>
          </a:prstGeom>
          <a:solidFill>
            <a:srgbClr val="CC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Bọ xít cổ ngỗng ăn sâu non hại cải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5958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7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207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736340" y="836712"/>
            <a:ext cx="8280920" cy="39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475" tIns="41238" rIns="82475" bIns="41238">
            <a:spAutoFit/>
          </a:bodyPr>
          <a:lstStyle>
            <a:lvl1pPr marL="309563" indent="-309563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2571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0288" indent="-204788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4303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5788" indent="-206375" defTabSz="825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129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701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73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84588" indent="-206375" defTabSz="825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Nhược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55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 txBox="1"/>
          <p:nvPr/>
        </p:nvSpPr>
        <p:spPr>
          <a:xfrm>
            <a:off x="0" y="609600"/>
            <a:ext cx="9144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13: PHÒNG TRỪ SÂU, BỆNH HẠI</a:t>
            </a:r>
          </a:p>
        </p:txBody>
      </p:sp>
      <p:sp>
        <p:nvSpPr>
          <p:cNvPr id="18436" name="TextBox 5"/>
          <p:cNvSpPr txBox="1"/>
          <p:nvPr/>
        </p:nvSpPr>
        <p:spPr>
          <a:xfrm>
            <a:off x="304800" y="1193800"/>
            <a:ext cx="84137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190DB3"/>
                </a:solidFill>
                <a:latin typeface="Times New Roman" panose="02020603050405020304" pitchFamily="18" charset="0"/>
              </a:rPr>
              <a:t>II. CÁC BIỆN PHÁP PHÒNG TRỪ SÂU, BỆNH HẠI</a:t>
            </a:r>
          </a:p>
        </p:txBody>
      </p:sp>
      <p:sp>
        <p:nvSpPr>
          <p:cNvPr id="18437" name="Text Box 7"/>
          <p:cNvSpPr txBox="1"/>
          <p:nvPr/>
        </p:nvSpPr>
        <p:spPr>
          <a:xfrm>
            <a:off x="304800" y="2133600"/>
            <a:ext cx="8458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2.5 . Biện pháp kiểm dịch thực vật</a:t>
            </a:r>
          </a:p>
        </p:txBody>
      </p:sp>
      <p:sp>
        <p:nvSpPr>
          <p:cNvPr id="9" name="Rectangle 5"/>
          <p:cNvSpPr/>
          <p:nvPr/>
        </p:nvSpPr>
        <p:spPr>
          <a:xfrm>
            <a:off x="152400" y="2895600"/>
            <a:ext cx="8763000" cy="2362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dụng hệ thống các biện pháp kiểm tra, xử lý những sản phẩm nông, lâm sản khi xuất, nhập khẩu</a:t>
            </a:r>
            <a:r>
              <a:rPr lang="en-US" altLang="en-US" sz="4000" b="1" dirty="0">
                <a:latin typeface="VNI-Times" pitchFamily="2" charset="0"/>
              </a:rPr>
              <a:t>. </a:t>
            </a:r>
            <a:endParaRPr lang="en-CA" altLang="en-US" sz="4000" b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/>
          </p:cNvSpPr>
          <p:nvPr>
            <p:ph idx="1"/>
          </p:nvPr>
        </p:nvSpPr>
        <p:spPr>
          <a:xfrm>
            <a:off x="228600" y="4572000"/>
            <a:ext cx="8686800" cy="1981200"/>
          </a:xfrm>
        </p:spPr>
        <p:txBody>
          <a:bodyPr vert="horz" wrap="square" lIns="45720" tIns="45720" rIns="45720" bIns="45720" anchor="t"/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altLang="en-US" sz="4000" b="1" dirty="0">
                <a:solidFill>
                  <a:srgbClr val="0000CC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kết hợp một cách hợp lí các biện pháp phòng trừ sâu bệnh, lấy biện pháp canh tác l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cơ sở.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59" name="Rectangle 10"/>
          <p:cNvSpPr/>
          <p:nvPr/>
        </p:nvSpPr>
        <p:spPr>
          <a:xfrm>
            <a:off x="119063" y="134938"/>
            <a:ext cx="8915400" cy="6553200"/>
          </a:xfrm>
          <a:prstGeom prst="rect">
            <a:avLst/>
          </a:prstGeom>
          <a:noFill/>
          <a:ln w="76200" cap="flat" cmpd="tri">
            <a:pattFill prst="solidDmnd">
              <a:fgClr>
                <a:srgbClr val="993366"/>
              </a:fgClr>
              <a:bgClr>
                <a:srgbClr val="FFFFFF"/>
              </a:bgClr>
            </a:pattFill>
            <a:prstDash val="solid"/>
            <a:miter/>
            <a:headEnd type="none" w="med" len="med"/>
            <a:tailEnd type="none" w="med" len="med"/>
          </a:ln>
          <a:effectLst>
            <a:prstShdw prst="shdw17" dist="17961" dir="13499999">
              <a:srgbClr val="5C1F3D"/>
            </a:prstShdw>
          </a:effectLst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GB" altLang="en-US" sz="2200" b="1" dirty="0">
              <a:latin typeface="Times New Roman" panose="02020603050405020304" pitchFamily="18" charset="0"/>
            </a:endParaRPr>
          </a:p>
        </p:txBody>
      </p:sp>
      <p:pic>
        <p:nvPicPr>
          <p:cNvPr id="19460" name="Picture 7" descr="2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23850"/>
            <a:ext cx="8229600" cy="38671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9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463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34473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2743200" y="0"/>
            <a:ext cx="6388100" cy="447814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b="1" dirty="0">
                <a:solidFill>
                  <a:srgbClr val="FF0000"/>
                </a:solidFill>
              </a:rPr>
              <a:t>    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Thuốc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trừ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sâu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bệnh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hại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vai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trò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rất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lớn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sản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xuất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trồng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trọt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nắm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đặc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điểm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thuốc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trừ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sâu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bệnh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;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hiểu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dung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ghi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nhãn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mác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thuốc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sẽ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góp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tăng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hiệu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thuốc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thời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giúp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ta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đảm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an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toàn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khi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vệ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môi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</a:rPr>
              <a:t>     </a:t>
            </a:r>
          </a:p>
        </p:txBody>
      </p:sp>
      <p:grpSp>
        <p:nvGrpSpPr>
          <p:cNvPr id="8197" name="Group 14"/>
          <p:cNvGrpSpPr>
            <a:grpSpLocks/>
          </p:cNvGrpSpPr>
          <p:nvPr/>
        </p:nvGrpSpPr>
        <p:grpSpPr bwMode="auto">
          <a:xfrm>
            <a:off x="0" y="5029200"/>
            <a:ext cx="2819400" cy="1855788"/>
            <a:chOff x="0" y="2893"/>
            <a:chExt cx="1863" cy="1427"/>
          </a:xfrm>
        </p:grpSpPr>
        <p:pic>
          <p:nvPicPr>
            <p:cNvPr id="8200" name="Picture 15" descr="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93"/>
              <a:ext cx="1863" cy="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1" name="Group 16"/>
            <p:cNvGrpSpPr>
              <a:grpSpLocks/>
            </p:cNvGrpSpPr>
            <p:nvPr/>
          </p:nvGrpSpPr>
          <p:grpSpPr bwMode="auto">
            <a:xfrm>
              <a:off x="1162" y="3759"/>
              <a:ext cx="484" cy="554"/>
              <a:chOff x="4211" y="854"/>
              <a:chExt cx="687" cy="942"/>
            </a:xfrm>
          </p:grpSpPr>
          <p:pic>
            <p:nvPicPr>
              <p:cNvPr id="8203" name="Picture 17" descr="be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" y="1168"/>
                <a:ext cx="349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4" name="Picture 18" descr="be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8" y="999"/>
                <a:ext cx="349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5" name="Picture 19" descr="be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3" y="854"/>
                <a:ext cx="349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6" name="Picture 20" descr="be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9" y="1071"/>
                <a:ext cx="349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7" name="Picture 21" descr="be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7" y="1434"/>
                <a:ext cx="349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202" name="Picture 22" descr="dolphins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" y="3781"/>
              <a:ext cx="46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8" name="Picture 23" descr="Nhung-nguoi-muon-gan-doi-minh-voi-Muong-Lat-8693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29200"/>
            <a:ext cx="29575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4" descr="H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3352800" cy="18049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0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III.Nhận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8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endParaRPr lang="en-US" altLang="en-US" sz="8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81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8100" b="1" i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altLang="en-US" sz="81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8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i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8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8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b="1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vi-VN" altLang="en-US" sz="8100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en-US" sz="8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81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8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8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8100" i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8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100" i="1" dirty="0" err="1">
                <a:latin typeface="Times New Roman" pitchFamily="18" charset="0"/>
                <a:cs typeface="Times New Roman" pitchFamily="18" charset="0"/>
              </a:rPr>
              <a:t>hiệu</a:t>
            </a:r>
            <a:endParaRPr lang="en-US" altLang="en-US" sz="81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101725" y="561975"/>
            <a:ext cx="1177925" cy="1552575"/>
          </a:xfrm>
          <a:prstGeom prst="diamond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2800">
              <a:solidFill>
                <a:srgbClr val="0000FF"/>
              </a:solidFill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3021013" y="7519988"/>
            <a:ext cx="890587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Oval 5"/>
          <p:cNvSpPr>
            <a:spLocks noChangeArrowheads="1"/>
          </p:cNvSpPr>
          <p:nvPr/>
        </p:nvSpPr>
        <p:spPr bwMode="auto">
          <a:xfrm>
            <a:off x="1449388" y="847725"/>
            <a:ext cx="485775" cy="94773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2800"/>
          </a:p>
        </p:txBody>
      </p:sp>
      <p:sp>
        <p:nvSpPr>
          <p:cNvPr id="11269" name="Oval 6"/>
          <p:cNvSpPr>
            <a:spLocks noChangeArrowheads="1"/>
          </p:cNvSpPr>
          <p:nvPr/>
        </p:nvSpPr>
        <p:spPr bwMode="auto">
          <a:xfrm>
            <a:off x="1781175" y="1071563"/>
            <a:ext cx="88900" cy="1143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2800"/>
          </a:p>
        </p:txBody>
      </p:sp>
      <p:sp>
        <p:nvSpPr>
          <p:cNvPr id="11270" name="Oval 7"/>
          <p:cNvSpPr>
            <a:spLocks noChangeArrowheads="1"/>
          </p:cNvSpPr>
          <p:nvPr/>
        </p:nvSpPr>
        <p:spPr bwMode="auto">
          <a:xfrm>
            <a:off x="1492250" y="1071563"/>
            <a:ext cx="88900" cy="1143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altLang="en-US" sz="2800"/>
          </a:p>
        </p:txBody>
      </p:sp>
      <p:sp>
        <p:nvSpPr>
          <p:cNvPr id="11271" name="AutoShape 8"/>
          <p:cNvSpPr>
            <a:spLocks noChangeArrowheads="1"/>
          </p:cNvSpPr>
          <p:nvPr/>
        </p:nvSpPr>
        <p:spPr bwMode="auto">
          <a:xfrm>
            <a:off x="1625600" y="1223963"/>
            <a:ext cx="112713" cy="1143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2800"/>
          </a:p>
        </p:txBody>
      </p:sp>
      <p:sp>
        <p:nvSpPr>
          <p:cNvPr id="11272" name="Freeform 9"/>
          <p:cNvSpPr>
            <a:spLocks/>
          </p:cNvSpPr>
          <p:nvPr/>
        </p:nvSpPr>
        <p:spPr bwMode="auto">
          <a:xfrm>
            <a:off x="1609725" y="14557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Freeform 10"/>
          <p:cNvSpPr>
            <a:spLocks/>
          </p:cNvSpPr>
          <p:nvPr/>
        </p:nvSpPr>
        <p:spPr bwMode="auto">
          <a:xfrm>
            <a:off x="1638300" y="14557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Freeform 11"/>
          <p:cNvSpPr>
            <a:spLocks/>
          </p:cNvSpPr>
          <p:nvPr/>
        </p:nvSpPr>
        <p:spPr bwMode="auto">
          <a:xfrm>
            <a:off x="1666875" y="14557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Freeform 12"/>
          <p:cNvSpPr>
            <a:spLocks/>
          </p:cNvSpPr>
          <p:nvPr/>
        </p:nvSpPr>
        <p:spPr bwMode="auto">
          <a:xfrm>
            <a:off x="1695450" y="14557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Freeform 13"/>
          <p:cNvSpPr>
            <a:spLocks/>
          </p:cNvSpPr>
          <p:nvPr/>
        </p:nvSpPr>
        <p:spPr bwMode="auto">
          <a:xfrm>
            <a:off x="1724025" y="14557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Freeform 14"/>
          <p:cNvSpPr>
            <a:spLocks/>
          </p:cNvSpPr>
          <p:nvPr/>
        </p:nvSpPr>
        <p:spPr bwMode="auto">
          <a:xfrm>
            <a:off x="1752600" y="14557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Freeform 15"/>
          <p:cNvSpPr>
            <a:spLocks/>
          </p:cNvSpPr>
          <p:nvPr/>
        </p:nvSpPr>
        <p:spPr bwMode="auto">
          <a:xfrm>
            <a:off x="1609725" y="15319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Freeform 16"/>
          <p:cNvSpPr>
            <a:spLocks/>
          </p:cNvSpPr>
          <p:nvPr/>
        </p:nvSpPr>
        <p:spPr bwMode="auto">
          <a:xfrm>
            <a:off x="1638300" y="15319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Freeform 17"/>
          <p:cNvSpPr>
            <a:spLocks/>
          </p:cNvSpPr>
          <p:nvPr/>
        </p:nvSpPr>
        <p:spPr bwMode="auto">
          <a:xfrm>
            <a:off x="1666875" y="15319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Freeform 18"/>
          <p:cNvSpPr>
            <a:spLocks/>
          </p:cNvSpPr>
          <p:nvPr/>
        </p:nvSpPr>
        <p:spPr bwMode="auto">
          <a:xfrm>
            <a:off x="1695450" y="15319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Freeform 19"/>
          <p:cNvSpPr>
            <a:spLocks/>
          </p:cNvSpPr>
          <p:nvPr/>
        </p:nvSpPr>
        <p:spPr bwMode="auto">
          <a:xfrm>
            <a:off x="1724025" y="15319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Freeform 20"/>
          <p:cNvSpPr>
            <a:spLocks/>
          </p:cNvSpPr>
          <p:nvPr/>
        </p:nvSpPr>
        <p:spPr bwMode="auto">
          <a:xfrm>
            <a:off x="1752600" y="1531938"/>
            <a:ext cx="15875" cy="34925"/>
          </a:xfrm>
          <a:custGeom>
            <a:avLst/>
            <a:gdLst>
              <a:gd name="T0" fmla="*/ 2147483647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54">
                <a:moveTo>
                  <a:pt x="1" y="9"/>
                </a:moveTo>
                <a:cubicBezTo>
                  <a:pt x="6" y="24"/>
                  <a:pt x="0" y="54"/>
                  <a:pt x="16" y="54"/>
                </a:cubicBezTo>
                <a:cubicBezTo>
                  <a:pt x="32" y="54"/>
                  <a:pt x="36" y="24"/>
                  <a:pt x="31" y="9"/>
                </a:cubicBezTo>
                <a:cubicBezTo>
                  <a:pt x="28" y="0"/>
                  <a:pt x="11" y="9"/>
                  <a:pt x="1" y="9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4" name="Line 21"/>
          <p:cNvSpPr>
            <a:spLocks noChangeShapeType="1"/>
          </p:cNvSpPr>
          <p:nvPr/>
        </p:nvSpPr>
        <p:spPr bwMode="auto">
          <a:xfrm>
            <a:off x="1497013" y="1719263"/>
            <a:ext cx="2667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22"/>
          <p:cNvSpPr>
            <a:spLocks noChangeShapeType="1"/>
          </p:cNvSpPr>
          <p:nvPr/>
        </p:nvSpPr>
        <p:spPr bwMode="auto">
          <a:xfrm flipH="1">
            <a:off x="1611313" y="1731963"/>
            <a:ext cx="26670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AutoShape 23"/>
          <p:cNvSpPr>
            <a:spLocks noChangeArrowheads="1"/>
          </p:cNvSpPr>
          <p:nvPr/>
        </p:nvSpPr>
        <p:spPr bwMode="auto">
          <a:xfrm>
            <a:off x="1401763" y="809625"/>
            <a:ext cx="179387" cy="666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/>
          </a:p>
        </p:txBody>
      </p:sp>
      <p:sp>
        <p:nvSpPr>
          <p:cNvPr id="11287" name="AutoShape 24"/>
          <p:cNvSpPr>
            <a:spLocks noChangeArrowheads="1"/>
          </p:cNvSpPr>
          <p:nvPr/>
        </p:nvSpPr>
        <p:spPr bwMode="auto">
          <a:xfrm rot="10800000">
            <a:off x="1781175" y="795338"/>
            <a:ext cx="192088" cy="695325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2800"/>
          </a:p>
        </p:txBody>
      </p:sp>
      <p:sp>
        <p:nvSpPr>
          <p:cNvPr id="11288" name="AutoShape 25"/>
          <p:cNvSpPr>
            <a:spLocks noChangeArrowheads="1"/>
          </p:cNvSpPr>
          <p:nvPr/>
        </p:nvSpPr>
        <p:spPr bwMode="auto">
          <a:xfrm rot="5400000">
            <a:off x="1520031" y="672307"/>
            <a:ext cx="333375" cy="503238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altLang="en-US" sz="2800"/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998538" y="2166938"/>
            <a:ext cx="14287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2800" b="1" i="1" u="sng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290" name="AutoShape 27"/>
          <p:cNvSpPr>
            <a:spLocks noChangeArrowheads="1"/>
          </p:cNvSpPr>
          <p:nvPr/>
        </p:nvSpPr>
        <p:spPr bwMode="auto">
          <a:xfrm>
            <a:off x="1106488" y="2557463"/>
            <a:ext cx="1149350" cy="1524000"/>
          </a:xfrm>
          <a:prstGeom prst="diamond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2800"/>
          </a:p>
        </p:txBody>
      </p:sp>
      <p:sp>
        <p:nvSpPr>
          <p:cNvPr id="11291" name="Line 28"/>
          <p:cNvSpPr>
            <a:spLocks noChangeShapeType="1"/>
          </p:cNvSpPr>
          <p:nvPr/>
        </p:nvSpPr>
        <p:spPr bwMode="auto">
          <a:xfrm>
            <a:off x="754063" y="2481263"/>
            <a:ext cx="1828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Line 29"/>
          <p:cNvSpPr>
            <a:spLocks noChangeShapeType="1"/>
          </p:cNvSpPr>
          <p:nvPr/>
        </p:nvSpPr>
        <p:spPr bwMode="auto">
          <a:xfrm>
            <a:off x="1449388" y="2857500"/>
            <a:ext cx="5715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30"/>
          <p:cNvSpPr>
            <a:spLocks noChangeShapeType="1"/>
          </p:cNvSpPr>
          <p:nvPr/>
        </p:nvSpPr>
        <p:spPr bwMode="auto">
          <a:xfrm>
            <a:off x="1416050" y="2890838"/>
            <a:ext cx="5715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31"/>
          <p:cNvSpPr>
            <a:spLocks noChangeShapeType="1"/>
          </p:cNvSpPr>
          <p:nvPr/>
        </p:nvSpPr>
        <p:spPr bwMode="auto">
          <a:xfrm>
            <a:off x="1381125" y="2938463"/>
            <a:ext cx="5715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32"/>
          <p:cNvSpPr>
            <a:spLocks noChangeShapeType="1"/>
          </p:cNvSpPr>
          <p:nvPr/>
        </p:nvSpPr>
        <p:spPr bwMode="auto">
          <a:xfrm flipH="1">
            <a:off x="1335088" y="2895600"/>
            <a:ext cx="592137" cy="7143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Line 33"/>
          <p:cNvSpPr>
            <a:spLocks noChangeShapeType="1"/>
          </p:cNvSpPr>
          <p:nvPr/>
        </p:nvSpPr>
        <p:spPr bwMode="auto">
          <a:xfrm flipH="1">
            <a:off x="1377950" y="2938463"/>
            <a:ext cx="592138" cy="7143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Line 34"/>
          <p:cNvSpPr>
            <a:spLocks noChangeShapeType="1"/>
          </p:cNvSpPr>
          <p:nvPr/>
        </p:nvSpPr>
        <p:spPr bwMode="auto">
          <a:xfrm flipH="1">
            <a:off x="1401763" y="2986088"/>
            <a:ext cx="593725" cy="7143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Line 35"/>
          <p:cNvSpPr>
            <a:spLocks noChangeShapeType="1"/>
          </p:cNvSpPr>
          <p:nvPr/>
        </p:nvSpPr>
        <p:spPr bwMode="auto">
          <a:xfrm>
            <a:off x="763588" y="4386263"/>
            <a:ext cx="1828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AutoShape 36"/>
          <p:cNvSpPr>
            <a:spLocks noChangeArrowheads="1"/>
          </p:cNvSpPr>
          <p:nvPr/>
        </p:nvSpPr>
        <p:spPr bwMode="auto">
          <a:xfrm>
            <a:off x="1127125" y="4491038"/>
            <a:ext cx="1150938" cy="1524000"/>
          </a:xfrm>
          <a:prstGeom prst="diamond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z="2800"/>
          </a:p>
        </p:txBody>
      </p:sp>
      <p:sp>
        <p:nvSpPr>
          <p:cNvPr id="11300" name="Line 37"/>
          <p:cNvSpPr>
            <a:spLocks noChangeShapeType="1"/>
          </p:cNvSpPr>
          <p:nvPr/>
        </p:nvSpPr>
        <p:spPr bwMode="auto">
          <a:xfrm>
            <a:off x="1163638" y="5253038"/>
            <a:ext cx="10858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Line 40"/>
          <p:cNvSpPr>
            <a:spLocks noChangeShapeType="1"/>
          </p:cNvSpPr>
          <p:nvPr/>
        </p:nvSpPr>
        <p:spPr bwMode="auto">
          <a:xfrm>
            <a:off x="2587625" y="423863"/>
            <a:ext cx="0" cy="5867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Line 41"/>
          <p:cNvSpPr>
            <a:spLocks noChangeShapeType="1"/>
          </p:cNvSpPr>
          <p:nvPr/>
        </p:nvSpPr>
        <p:spPr bwMode="auto">
          <a:xfrm flipV="1">
            <a:off x="1158875" y="2324100"/>
            <a:ext cx="1000125" cy="142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Line 42"/>
          <p:cNvSpPr>
            <a:spLocks noChangeShapeType="1"/>
          </p:cNvSpPr>
          <p:nvPr/>
        </p:nvSpPr>
        <p:spPr bwMode="auto">
          <a:xfrm flipV="1">
            <a:off x="1163638" y="4219575"/>
            <a:ext cx="1000125" cy="142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Line 43"/>
          <p:cNvSpPr>
            <a:spLocks noChangeShapeType="1"/>
          </p:cNvSpPr>
          <p:nvPr/>
        </p:nvSpPr>
        <p:spPr bwMode="auto">
          <a:xfrm flipV="1">
            <a:off x="1192213" y="6129338"/>
            <a:ext cx="1000125" cy="14287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5"/>
          <p:cNvSpPr>
            <a:spLocks noChangeArrowheads="1"/>
          </p:cNvSpPr>
          <p:nvPr/>
        </p:nvSpPr>
        <p:spPr bwMode="auto">
          <a:xfrm>
            <a:off x="3071813" y="0"/>
            <a:ext cx="60721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/>
            <a:r>
              <a:rPr lang="vi-VN" altLang="en-US" sz="2800" b="1">
                <a:latin typeface="Times New Roman" pitchFamily="18" charset="0"/>
                <a:cs typeface="Times New Roman" pitchFamily="18" charset="0"/>
              </a:rPr>
              <a:t>   *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Nhóm độc 1: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độc</a:t>
            </a:r>
            <a:endParaRPr lang="vi-VN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3101975" y="2147888"/>
            <a:ext cx="47434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/>
            <a:r>
              <a:rPr lang="vi-VN" altLang="en-US" sz="2800" b="1">
                <a:latin typeface="Times New Roman" pitchFamily="18" charset="0"/>
              </a:rPr>
              <a:t>   *</a:t>
            </a:r>
            <a:r>
              <a:rPr lang="en-US" altLang="en-US" sz="2800" b="1">
                <a:latin typeface="Times New Roman" pitchFamily="18" charset="0"/>
              </a:rPr>
              <a:t>Nhóm độc 2: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Độc cao</a:t>
            </a:r>
            <a:r>
              <a:rPr lang="en-US" altLang="en-US" sz="2800" b="1">
                <a:latin typeface="Times New Roman" pitchFamily="18" charset="0"/>
              </a:rPr>
              <a:t> </a:t>
            </a:r>
          </a:p>
        </p:txBody>
      </p:sp>
      <p:sp>
        <p:nvSpPr>
          <p:cNvPr id="46" name="Rectangle 47"/>
          <p:cNvSpPr>
            <a:spLocks noChangeArrowheads="1"/>
          </p:cNvSpPr>
          <p:nvPr/>
        </p:nvSpPr>
        <p:spPr bwMode="auto">
          <a:xfrm>
            <a:off x="3182938" y="4495800"/>
            <a:ext cx="56562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/>
            <a:r>
              <a:rPr lang="en-US" altLang="en-US" sz="2800" b="1">
                <a:latin typeface="Times New Roman" pitchFamily="18" charset="0"/>
              </a:rPr>
              <a:t>  </a:t>
            </a:r>
            <a:r>
              <a:rPr lang="vi-VN" altLang="en-US" sz="2800" b="1">
                <a:latin typeface="Times New Roman" pitchFamily="18" charset="0"/>
              </a:rPr>
              <a:t>*</a:t>
            </a:r>
            <a:r>
              <a:rPr lang="en-US" altLang="en-US" sz="2800" b="1">
                <a:latin typeface="Times New Roman" pitchFamily="18" charset="0"/>
              </a:rPr>
              <a:t>Nhóm độc 3: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Cẩn thận</a:t>
            </a:r>
            <a:r>
              <a:rPr lang="en-US" altLang="en-US" sz="2800" b="1">
                <a:latin typeface="Times New Roman" pitchFamily="18" charset="0"/>
              </a:rPr>
              <a:t>                </a:t>
            </a:r>
          </a:p>
        </p:txBody>
      </p:sp>
      <p:sp>
        <p:nvSpPr>
          <p:cNvPr id="11308" name="Line 51"/>
          <p:cNvSpPr>
            <a:spLocks noChangeShapeType="1"/>
          </p:cNvSpPr>
          <p:nvPr/>
        </p:nvSpPr>
        <p:spPr bwMode="auto">
          <a:xfrm>
            <a:off x="782638" y="423863"/>
            <a:ext cx="0" cy="5867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Line 52"/>
          <p:cNvSpPr>
            <a:spLocks noChangeShapeType="1"/>
          </p:cNvSpPr>
          <p:nvPr/>
        </p:nvSpPr>
        <p:spPr bwMode="auto">
          <a:xfrm>
            <a:off x="763588" y="423863"/>
            <a:ext cx="1828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Line 53"/>
          <p:cNvSpPr>
            <a:spLocks noChangeShapeType="1"/>
          </p:cNvSpPr>
          <p:nvPr/>
        </p:nvSpPr>
        <p:spPr bwMode="auto">
          <a:xfrm>
            <a:off x="782638" y="6264275"/>
            <a:ext cx="1828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Rectangle 54"/>
          <p:cNvSpPr>
            <a:spLocks noChangeArrowheads="1"/>
          </p:cNvSpPr>
          <p:nvPr/>
        </p:nvSpPr>
        <p:spPr bwMode="auto">
          <a:xfrm>
            <a:off x="2173288" y="3176588"/>
            <a:ext cx="52006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               </a:t>
            </a:r>
            <a:endParaRPr lang="en-US" altLang="en-US" sz="2800" b="1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1312" name="Oval 55"/>
          <p:cNvSpPr>
            <a:spLocks noChangeArrowheads="1"/>
          </p:cNvSpPr>
          <p:nvPr/>
        </p:nvSpPr>
        <p:spPr bwMode="auto">
          <a:xfrm>
            <a:off x="784225" y="423863"/>
            <a:ext cx="457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1313" name="Oval 56"/>
          <p:cNvSpPr>
            <a:spLocks noChangeArrowheads="1"/>
          </p:cNvSpPr>
          <p:nvPr/>
        </p:nvSpPr>
        <p:spPr bwMode="auto">
          <a:xfrm>
            <a:off x="784225" y="2495550"/>
            <a:ext cx="457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1314" name="Oval 57"/>
          <p:cNvSpPr>
            <a:spLocks noChangeArrowheads="1"/>
          </p:cNvSpPr>
          <p:nvPr/>
        </p:nvSpPr>
        <p:spPr bwMode="auto">
          <a:xfrm>
            <a:off x="784225" y="4419600"/>
            <a:ext cx="457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1315" name="Rectangle 61"/>
          <p:cNvSpPr>
            <a:spLocks noChangeArrowheads="1"/>
          </p:cNvSpPr>
          <p:nvPr/>
        </p:nvSpPr>
        <p:spPr bwMode="auto">
          <a:xfrm>
            <a:off x="3733800" y="3019425"/>
            <a:ext cx="2286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/>
            <a:endParaRPr lang="en-US" altLang="en-US" sz="2800" b="1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58" name="Line 69"/>
          <p:cNvSpPr>
            <a:spLocks noChangeShapeType="1"/>
          </p:cNvSpPr>
          <p:nvPr/>
        </p:nvSpPr>
        <p:spPr bwMode="auto">
          <a:xfrm flipH="1">
            <a:off x="1963738" y="652463"/>
            <a:ext cx="685800" cy="4016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4"/>
          <p:cNvSpPr>
            <a:spLocks noChangeShapeType="1"/>
          </p:cNvSpPr>
          <p:nvPr/>
        </p:nvSpPr>
        <p:spPr bwMode="auto">
          <a:xfrm flipH="1">
            <a:off x="2135188" y="652463"/>
            <a:ext cx="514350" cy="1600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79"/>
          <p:cNvSpPr>
            <a:spLocks noChangeShapeType="1"/>
          </p:cNvSpPr>
          <p:nvPr/>
        </p:nvSpPr>
        <p:spPr bwMode="auto">
          <a:xfrm flipH="1">
            <a:off x="1963738" y="2633663"/>
            <a:ext cx="685800" cy="4016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80"/>
          <p:cNvSpPr>
            <a:spLocks noChangeShapeType="1"/>
          </p:cNvSpPr>
          <p:nvPr/>
        </p:nvSpPr>
        <p:spPr bwMode="auto">
          <a:xfrm flipH="1">
            <a:off x="2152650" y="2595563"/>
            <a:ext cx="514350" cy="1600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81"/>
          <p:cNvSpPr>
            <a:spLocks noChangeShapeType="1"/>
          </p:cNvSpPr>
          <p:nvPr/>
        </p:nvSpPr>
        <p:spPr bwMode="auto">
          <a:xfrm flipH="1">
            <a:off x="2020888" y="4538663"/>
            <a:ext cx="685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82"/>
          <p:cNvSpPr>
            <a:spLocks noChangeShapeType="1"/>
          </p:cNvSpPr>
          <p:nvPr/>
        </p:nvSpPr>
        <p:spPr bwMode="auto">
          <a:xfrm flipH="1">
            <a:off x="2192338" y="4538663"/>
            <a:ext cx="514350" cy="1600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45"/>
          <p:cNvSpPr>
            <a:spLocks noChangeArrowheads="1"/>
          </p:cNvSpPr>
          <p:nvPr/>
        </p:nvSpPr>
        <p:spPr bwMode="auto">
          <a:xfrm>
            <a:off x="2998788" y="474663"/>
            <a:ext cx="6042025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/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ầu lâu trong hình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vuông đặt lệch,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17600" indent="-1117600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 tượng màu đen trên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nền trắng. 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17600" indent="-1117600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vạch màu đỏ dưới cùng nhãn.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01975" y="2590800"/>
            <a:ext cx="6042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hữ thập màu đen trong hình vuông đặt lệch, 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hình tượng màu đen trên nền trắng.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vạch màu 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dưới cùng nhãn.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101975" y="5181600"/>
            <a:ext cx="60420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ình vuông đặt lệch có vạch rời ở giữa 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(có thể có hoặc không)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vạch màu </a:t>
            </a:r>
            <a:r>
              <a:rPr lang="vi-VN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 nước biển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dưới cùng nhãn.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1" grpId="0"/>
      <p:bldP spid="3" grpId="0"/>
      <p:bldP spid="7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vpck_fokeba-50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0"/>
            <a:ext cx="4554537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016125" y="22225"/>
            <a:ext cx="2160588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Nhóm độc 1</a:t>
            </a: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0" y="609600"/>
            <a:ext cx="45894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000"/>
              <a:t>“Rất độc”,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000"/>
              <a:t> </a:t>
            </a:r>
            <a:r>
              <a:rPr lang="en-US" sz="4000" b="1" i="1" u="sng"/>
              <a:t>Đầu lâu xương chéo trong hình vuông đặt</a:t>
            </a:r>
            <a:r>
              <a:rPr lang="en-US" sz="4000" b="1" i="1"/>
              <a:t> </a:t>
            </a:r>
            <a:r>
              <a:rPr lang="en-US" sz="4000" b="1" i="1" u="sng"/>
              <a:t>lệch</a:t>
            </a:r>
            <a:r>
              <a:rPr lang="en-US" sz="4000" b="1" i="1"/>
              <a:t>,</a:t>
            </a:r>
            <a:r>
              <a:rPr lang="en-US" sz="4000"/>
              <a:t>hình tượng màu đen trên nền trắng,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000"/>
              <a:t>Có vạch màu đỏ dưới cùng nhãn</a:t>
            </a:r>
          </a:p>
        </p:txBody>
      </p:sp>
      <p:sp>
        <p:nvSpPr>
          <p:cNvPr id="13317" name="Line 14"/>
          <p:cNvSpPr>
            <a:spLocks noChangeShapeType="1"/>
          </p:cNvSpPr>
          <p:nvPr/>
        </p:nvSpPr>
        <p:spPr bwMode="auto">
          <a:xfrm flipV="1">
            <a:off x="4103688" y="1557338"/>
            <a:ext cx="1385887" cy="7286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15"/>
          <p:cNvSpPr>
            <a:spLocks noChangeShapeType="1"/>
          </p:cNvSpPr>
          <p:nvPr/>
        </p:nvSpPr>
        <p:spPr bwMode="auto">
          <a:xfrm>
            <a:off x="4103688" y="4191000"/>
            <a:ext cx="1385887" cy="1303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Text Box 16"/>
          <p:cNvSpPr txBox="1">
            <a:spLocks noChangeArrowheads="1"/>
          </p:cNvSpPr>
          <p:nvPr/>
        </p:nvSpPr>
        <p:spPr bwMode="auto">
          <a:xfrm>
            <a:off x="71438" y="-76200"/>
            <a:ext cx="1079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61193625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4624"/>
            <a:ext cx="318390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38833" r="-2258" b="-662"/>
          <a:stretch/>
        </p:blipFill>
        <p:spPr bwMode="auto">
          <a:xfrm>
            <a:off x="467544" y="2780928"/>
            <a:ext cx="8208911" cy="3744416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0500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khớp</a:t>
            </a:r>
            <a:endParaRPr lang="en-A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, 1 – 2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A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1" descr="Book-0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476672"/>
            <a:ext cx="659855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9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vpcc_Vi%202,4D%20720DD%20(%20480%20ml%20)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-11113"/>
            <a:ext cx="40068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0" y="-11113"/>
            <a:ext cx="2233613" cy="528638"/>
          </a:xfrm>
          <a:prstGeom prst="rect">
            <a:avLst/>
          </a:prstGeom>
          <a:solidFill>
            <a:srgbClr val="F0E06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Nhóm độc 2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42863" y="685800"/>
            <a:ext cx="5291137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/>
              <a:t>   “Độc cao”,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 i="1" u="sng"/>
              <a:t>Chữ thập màu đen trong hình vuông</a:t>
            </a:r>
            <a:r>
              <a:rPr lang="en-US" sz="4400"/>
              <a:t> </a:t>
            </a:r>
            <a:r>
              <a:rPr lang="en-US" sz="4400" i="1" u="sng"/>
              <a:t>đặt lệch.</a:t>
            </a:r>
            <a:r>
              <a:rPr lang="en-US" sz="4400" i="1"/>
              <a:t>hình</a:t>
            </a:r>
            <a:r>
              <a:rPr lang="en-US" sz="4400"/>
              <a:t> tượng màu đen trên nền trắng,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/>
              <a:t>Có vạch màu vàng dưới cùng nhãn.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42863" y="501650"/>
            <a:ext cx="1439862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rgbClr val="FF0000"/>
                </a:solidFill>
                <a:sym typeface="Wingdings" pitchFamily="2" charset="2"/>
              </a:rPr>
              <a:t>      </a:t>
            </a:r>
          </a:p>
          <a:p>
            <a:pPr eaLnBrk="1" hangingPunct="1">
              <a:spcBef>
                <a:spcPct val="50000"/>
              </a:spcBef>
            </a:pPr>
            <a:endParaRPr lang="en-US" sz="48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342" name="Line 10"/>
          <p:cNvSpPr>
            <a:spLocks noChangeShapeType="1"/>
          </p:cNvSpPr>
          <p:nvPr/>
        </p:nvSpPr>
        <p:spPr bwMode="auto">
          <a:xfrm flipV="1">
            <a:off x="4614863" y="2768600"/>
            <a:ext cx="1438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1"/>
          <p:cNvSpPr>
            <a:spLocks noChangeShapeType="1"/>
          </p:cNvSpPr>
          <p:nvPr/>
        </p:nvSpPr>
        <p:spPr bwMode="auto">
          <a:xfrm flipV="1">
            <a:off x="5137150" y="5486400"/>
            <a:ext cx="806450" cy="68580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31206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vpcc_Vifosat-480dd[2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0638"/>
            <a:ext cx="2916237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vpcb_Viram-Plus%20500SC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0638"/>
            <a:ext cx="248285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20638"/>
            <a:ext cx="2305050" cy="5286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Nhóm độc 3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0" y="762000"/>
            <a:ext cx="4572000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/>
              <a:t>    “Cẩn thận”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/>
              <a:t>Có hình vuông đặt lệch có vạch rời (có thề có hoặc không),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4400"/>
              <a:t>Có vạch màu xanh dưới cùng nhãn</a:t>
            </a:r>
          </a:p>
        </p:txBody>
      </p:sp>
      <p:sp>
        <p:nvSpPr>
          <p:cNvPr id="15366" name="Line 8"/>
          <p:cNvSpPr>
            <a:spLocks noChangeShapeType="1"/>
          </p:cNvSpPr>
          <p:nvPr/>
        </p:nvSpPr>
        <p:spPr bwMode="auto">
          <a:xfrm>
            <a:off x="4038600" y="2286000"/>
            <a:ext cx="893763" cy="422275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 flipV="1">
            <a:off x="3276600" y="5761038"/>
            <a:ext cx="1647825" cy="50800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 flipV="1">
            <a:off x="3276600" y="5910263"/>
            <a:ext cx="4751388" cy="358775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0" y="549275"/>
            <a:ext cx="14398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rgbClr val="FF0000"/>
                </a:solidFill>
                <a:sym typeface="Wingdings" pitchFamily="2" charset="2"/>
              </a:rPr>
              <a:t> </a:t>
            </a:r>
          </a:p>
          <a:p>
            <a:pPr eaLnBrk="1" hangingPunct="1">
              <a:spcBef>
                <a:spcPct val="50000"/>
              </a:spcBef>
            </a:pPr>
            <a:endParaRPr lang="en-US" sz="48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5370" name="AutoShape 13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459788" y="6165850"/>
            <a:ext cx="288925" cy="358775"/>
          </a:xfrm>
          <a:prstGeom prst="actionButtonReturn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5742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III.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biết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nhãn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thuốc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trừ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sâu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bệnh</a:t>
            </a:r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hại</a:t>
            </a:r>
            <a:endParaRPr lang="en-US" altLang="en-US" sz="3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   </a:t>
            </a:r>
            <a:r>
              <a:rPr lang="en-US" altLang="en-US" sz="2800" b="1" i="1" dirty="0">
                <a:latin typeface="Calibri" pitchFamily="34" charset="0"/>
                <a:cs typeface="Calibri" pitchFamily="34" charset="0"/>
              </a:rPr>
              <a:t>1) </a:t>
            </a:r>
            <a:r>
              <a:rPr lang="en-US" altLang="en-US" sz="2800" b="1" i="1" dirty="0" err="1">
                <a:latin typeface="Calibri" pitchFamily="34" charset="0"/>
                <a:cs typeface="Calibri" pitchFamily="34" charset="0"/>
              </a:rPr>
              <a:t>Phân</a:t>
            </a:r>
            <a:r>
              <a:rPr lang="en-US" altLang="en-US" sz="28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b="1" i="1" dirty="0" err="1">
                <a:latin typeface="Calibri" pitchFamily="34" charset="0"/>
                <a:cs typeface="Calibri" pitchFamily="34" charset="0"/>
              </a:rPr>
              <a:t>biệt</a:t>
            </a:r>
            <a:r>
              <a:rPr lang="en-US" altLang="en-US" sz="28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b="1" i="1" dirty="0" err="1">
                <a:latin typeface="Calibri" pitchFamily="34" charset="0"/>
                <a:cs typeface="Calibri" pitchFamily="34" charset="0"/>
              </a:rPr>
              <a:t>độ</a:t>
            </a:r>
            <a:r>
              <a:rPr lang="en-US" altLang="en-US" sz="28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b="1" i="1" dirty="0" err="1">
                <a:latin typeface="Calibri" pitchFamily="34" charset="0"/>
                <a:cs typeface="Calibri" pitchFamily="34" charset="0"/>
              </a:rPr>
              <a:t>độc</a:t>
            </a:r>
            <a:r>
              <a:rPr lang="vi-VN" altLang="en-US" sz="2800" b="1" i="1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altLang="en-US" sz="2800" i="1" dirty="0">
                <a:latin typeface="Calibri" pitchFamily="34" charset="0"/>
                <a:cs typeface="Calibri" pitchFamily="34" charset="0"/>
              </a:rPr>
              <a:t>qua </a:t>
            </a:r>
            <a:r>
              <a:rPr lang="en-US" altLang="en-US" sz="2800" i="1" dirty="0" err="1">
                <a:latin typeface="Calibri" pitchFamily="34" charset="0"/>
                <a:cs typeface="Calibri" pitchFamily="34" charset="0"/>
              </a:rPr>
              <a:t>biểu</a:t>
            </a:r>
            <a:r>
              <a:rPr lang="en-US" altLang="en-US" sz="28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i="1" dirty="0" err="1">
                <a:latin typeface="Calibri" pitchFamily="34" charset="0"/>
                <a:cs typeface="Calibri" pitchFamily="34" charset="0"/>
              </a:rPr>
              <a:t>tượng</a:t>
            </a:r>
            <a:r>
              <a:rPr lang="en-US" altLang="en-US" sz="28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en-US" sz="2800" i="1" dirty="0" err="1">
                <a:latin typeface="Calibri" pitchFamily="34" charset="0"/>
                <a:cs typeface="Calibri" pitchFamily="34" charset="0"/>
              </a:rPr>
              <a:t>kí</a:t>
            </a:r>
            <a:r>
              <a:rPr lang="en-US" altLang="en-US" sz="28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i="1" dirty="0" err="1">
                <a:latin typeface="Calibri" pitchFamily="34" charset="0"/>
                <a:cs typeface="Calibri" pitchFamily="34" charset="0"/>
              </a:rPr>
              <a:t>hiệu</a:t>
            </a:r>
            <a:endParaRPr lang="vi-VN" altLang="en-US" sz="2800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vi-VN" altLang="en-US" sz="2800" i="1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altLang="en-US" sz="4000" b="1" i="1" dirty="0">
                <a:latin typeface="Calibri" pitchFamily="34" charset="0"/>
                <a:cs typeface="Calibri" pitchFamily="34" charset="0"/>
              </a:rPr>
              <a:t>2</a:t>
            </a:r>
            <a:r>
              <a:rPr lang="vi-VN" altLang="en-US" sz="4000" b="1" i="1" dirty="0">
                <a:latin typeface="Calibri" pitchFamily="34" charset="0"/>
                <a:cs typeface="Calibri" pitchFamily="34" charset="0"/>
              </a:rPr>
              <a:t>) Tên thuốc: </a:t>
            </a:r>
            <a:r>
              <a:rPr lang="vi-VN" altLang="en-US" sz="4000" i="1" dirty="0">
                <a:latin typeface="Calibri" pitchFamily="34" charset="0"/>
                <a:cs typeface="Calibri" pitchFamily="34" charset="0"/>
              </a:rPr>
              <a:t>bao gồm tên sản phẩm, hàm lượng chất tác dụng và dạng thuốc</a:t>
            </a:r>
            <a:endParaRPr lang="en-US" altLang="en-US" sz="4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91440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dụ:	 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ORTUS </a:t>
            </a:r>
            <a:r>
              <a:rPr lang="fr-FR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S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altLang="en-US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00225" y="2667000"/>
            <a:ext cx="14684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vi-VN" altLang="en-US" sz="4000" b="1">
                <a:solidFill>
                  <a:srgbClr val="000000"/>
                </a:solidFill>
                <a:latin typeface="Times New Roman" pitchFamily="18" charset="0"/>
              </a:rPr>
              <a:t>Ortus</a:t>
            </a:r>
            <a:endParaRPr lang="en-US" altLang="en-US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301875" y="3275013"/>
            <a:ext cx="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00125" y="4265613"/>
            <a:ext cx="233045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</a:rPr>
              <a:t>Thuốc trừ </a:t>
            </a:r>
            <a:endParaRPr lang="vi-VN" altLang="en-US" sz="4000" b="1">
              <a:solidFill>
                <a:srgbClr val="000000"/>
              </a:solidFill>
              <a:latin typeface="Times New Roman" pitchFamily="18" charset="0"/>
            </a:endParaRPr>
          </a:p>
          <a:p>
            <a:pPr marL="457200" indent="-457200" algn="ctr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vi-VN" altLang="en-US" sz="4000" b="1">
                <a:solidFill>
                  <a:srgbClr val="000000"/>
                </a:solidFill>
                <a:latin typeface="Times New Roman" pitchFamily="18" charset="0"/>
              </a:rPr>
              <a:t>nhện Ortus</a:t>
            </a:r>
            <a:endParaRPr lang="en-US" altLang="en-US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22713" y="2667000"/>
            <a:ext cx="4413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073525" y="3275013"/>
            <a:ext cx="0" cy="838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5" y="4265613"/>
            <a:ext cx="24003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</a:rPr>
              <a:t>      Chứa 5% chất tác dụng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715000" y="2667000"/>
            <a:ext cx="8397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vi-VN" altLang="en-US" sz="4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altLang="en-US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959475" y="3275013"/>
            <a:ext cx="0" cy="838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930775" y="4265613"/>
            <a:ext cx="2400300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itchFamily="18" charset="0"/>
              </a:rPr>
              <a:t>    Thuốc </a:t>
            </a:r>
            <a:r>
              <a:rPr lang="vi-VN" altLang="en-US" sz="4000" b="1">
                <a:solidFill>
                  <a:srgbClr val="000000"/>
                </a:solidFill>
                <a:latin typeface="Times New Roman" pitchFamily="18" charset="0"/>
              </a:rPr>
              <a:t>nhũ </a:t>
            </a:r>
          </a:p>
          <a:p>
            <a:pPr marL="457200" indent="-457200" algn="ctr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vi-VN" altLang="en-US" sz="4000" b="1">
                <a:solidFill>
                  <a:srgbClr val="000000"/>
                </a:solidFill>
                <a:latin typeface="Times New Roman" pitchFamily="18" charset="0"/>
              </a:rPr>
              <a:t>dầu</a:t>
            </a:r>
            <a:endParaRPr lang="en-US" altLang="en-US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/>
      <p:bldP spid="9" grpId="0"/>
      <p:bldP spid="10" grpId="0" animBg="1"/>
      <p:bldP spid="11" grpId="0"/>
      <p:bldP spid="13" grpId="0" animBg="1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2" name="Rectangle 3" descr="lacviet"/>
          <p:cNvSpPr>
            <a:spLocks noGrp="1" noChangeAspect="1" noChangeArrowheads="1"/>
          </p:cNvSpPr>
          <p:nvPr isPhoto="1"/>
        </p:nvSpPr>
        <p:spPr bwMode="auto">
          <a:xfrm>
            <a:off x="-27218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-574865" y="396504"/>
            <a:ext cx="9758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 dirty="0">
                <a:latin typeface="Times New Roman" pitchFamily="18" charset="0"/>
              </a:rPr>
              <a:t>                  </a:t>
            </a:r>
            <a:r>
              <a:rPr lang="en-US" sz="2800" b="1" i="1" dirty="0">
                <a:latin typeface="Times New Roman" pitchFamily="18" charset="0"/>
              </a:rPr>
              <a:t>b. </a:t>
            </a:r>
            <a:r>
              <a:rPr lang="en-US" sz="2800" b="1" i="1" u="sng" dirty="0" err="1">
                <a:latin typeface="Times New Roman" pitchFamily="18" charset="0"/>
              </a:rPr>
              <a:t>Tên</a:t>
            </a:r>
            <a:r>
              <a:rPr lang="en-US" sz="2800" b="1" i="1" u="sng" dirty="0">
                <a:latin typeface="Times New Roman" pitchFamily="18" charset="0"/>
              </a:rPr>
              <a:t> </a:t>
            </a:r>
            <a:r>
              <a:rPr lang="en-US" sz="2800" b="1" i="1" u="sng" dirty="0" err="1">
                <a:latin typeface="Times New Roman" pitchFamily="18" charset="0"/>
              </a:rPr>
              <a:t>thuốc</a:t>
            </a:r>
            <a:r>
              <a:rPr lang="en-US" sz="2800" b="1" i="1" u="sng" dirty="0">
                <a:latin typeface="Times New Roman" pitchFamily="18" charset="0"/>
              </a:rPr>
              <a:t>:</a:t>
            </a:r>
          </a:p>
        </p:txBody>
      </p:sp>
      <p:pic>
        <p:nvPicPr>
          <p:cNvPr id="17416" name="Picture 8" descr="mh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304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990600" y="60960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</a:t>
            </a:r>
            <a:r>
              <a:rPr lang="en-US" sz="5400" b="1" i="1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Tên thuốc bao gồm những nội dung g</a:t>
            </a:r>
            <a:r>
              <a:rPr lang="en-US" sz="2800" b="1" i="1">
                <a:solidFill>
                  <a:srgbClr val="0000FF"/>
                </a:solidFill>
              </a:rPr>
              <a:t>ì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5181600" y="18669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               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Tên thuốc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6507" name="AutoShape 11"/>
          <p:cNvSpPr>
            <a:spLocks noChangeArrowheads="1"/>
          </p:cNvSpPr>
          <p:nvPr/>
        </p:nvSpPr>
        <p:spPr bwMode="auto">
          <a:xfrm rot="-5400000">
            <a:off x="6705600" y="3124200"/>
            <a:ext cx="1905000" cy="228600"/>
          </a:xfrm>
          <a:prstGeom prst="leftArrow">
            <a:avLst>
              <a:gd name="adj1" fmla="val 50000"/>
              <a:gd name="adj2" fmla="val 208333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6248400" y="4191000"/>
            <a:ext cx="2590800" cy="5207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               </a:t>
            </a:r>
            <a:endParaRPr lang="en-US" sz="2800" b="1" i="1" u="sng">
              <a:latin typeface="Times New Roman" pitchFamily="18" charset="0"/>
            </a:endParaRPr>
          </a:p>
        </p:txBody>
      </p:sp>
      <p:sp>
        <p:nvSpPr>
          <p:cNvPr id="106509" name="Rectangle 13"/>
          <p:cNvSpPr>
            <a:spLocks noChangeArrowheads="1"/>
          </p:cNvSpPr>
          <p:nvPr/>
        </p:nvSpPr>
        <p:spPr bwMode="auto">
          <a:xfrm>
            <a:off x="1547664" y="426316"/>
            <a:ext cx="9758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 dirty="0">
                <a:latin typeface="Times New Roman" pitchFamily="18" charset="0"/>
              </a:rPr>
              <a:t>                  </a:t>
            </a:r>
            <a:r>
              <a:rPr lang="en-US" sz="2800" dirty="0" err="1">
                <a:latin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</a:rPr>
              <a:t>:</a:t>
            </a:r>
            <a:r>
              <a:rPr lang="en-US" sz="2400" b="1" i="1" dirty="0">
                <a:latin typeface="Times New Roman" pitchFamily="18" charset="0"/>
              </a:rPr>
              <a:t> </a:t>
            </a:r>
            <a:endParaRPr lang="en-US" sz="2800" b="1" i="1" u="sng" dirty="0">
              <a:latin typeface="Times New Roman" pitchFamily="18" charset="0"/>
            </a:endParaRPr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>
            <a:off x="5867400" y="2209800"/>
            <a:ext cx="0" cy="4000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609600" y="1123950"/>
            <a:ext cx="838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h</a:t>
            </a:r>
            <a:r>
              <a:rPr lang="en-US" sz="2800" dirty="0" err="1"/>
              <a:t>à</a:t>
            </a:r>
            <a:r>
              <a:rPr lang="en-US" sz="2800" dirty="0" err="1">
                <a:latin typeface="Times New Roman" pitchFamily="18" charset="0"/>
              </a:rPr>
              <a:t>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</a:t>
            </a:r>
            <a:r>
              <a:rPr lang="en-US" sz="2800" dirty="0" err="1"/>
              <a:t>á</a:t>
            </a:r>
            <a:r>
              <a:rPr lang="en-US" sz="2800" dirty="0" err="1">
                <a:latin typeface="Times New Roman" pitchFamily="18" charset="0"/>
              </a:rPr>
              <a:t>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thuốc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06512" name="Rectangle 16"/>
          <p:cNvSpPr>
            <a:spLocks noChangeArrowheads="1"/>
          </p:cNvSpPr>
          <p:nvPr/>
        </p:nvSpPr>
        <p:spPr bwMode="auto">
          <a:xfrm>
            <a:off x="0" y="1924050"/>
            <a:ext cx="838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</a:t>
            </a:r>
            <a:r>
              <a:rPr lang="en-US" sz="2400" i="1" u="sng">
                <a:latin typeface="Times New Roman" pitchFamily="18" charset="0"/>
              </a:rPr>
              <a:t>V</a:t>
            </a:r>
            <a:r>
              <a:rPr lang="en-US" sz="2400" i="1" u="sng"/>
              <a:t>í</a:t>
            </a:r>
            <a:r>
              <a:rPr lang="en-US" sz="2400" i="1" u="sng">
                <a:latin typeface="Times New Roman" pitchFamily="18" charset="0"/>
              </a:rPr>
              <a:t> dụ:</a:t>
            </a:r>
            <a:r>
              <a:rPr lang="en-US" sz="2400" b="1" i="1">
                <a:latin typeface="Times New Roman" pitchFamily="18" charset="0"/>
              </a:rPr>
              <a:t>      </a:t>
            </a:r>
            <a:r>
              <a:rPr lang="en-US" sz="2400" b="1">
                <a:latin typeface="Times New Roman" pitchFamily="18" charset="0"/>
              </a:rPr>
              <a:t>Tilt super 300 EC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06513" name="Rectangle 17"/>
          <p:cNvSpPr>
            <a:spLocks noChangeArrowheads="1"/>
          </p:cNvSpPr>
          <p:nvPr/>
        </p:nvSpPr>
        <p:spPr bwMode="auto">
          <a:xfrm>
            <a:off x="19050" y="2438400"/>
            <a:ext cx="5600700" cy="38100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4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36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Tilt super       300                    EC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06514" name="AutoShape 18"/>
          <p:cNvSpPr>
            <a:spLocks noChangeArrowheads="1"/>
          </p:cNvSpPr>
          <p:nvPr/>
        </p:nvSpPr>
        <p:spPr bwMode="auto">
          <a:xfrm>
            <a:off x="1143000" y="2895600"/>
            <a:ext cx="76200" cy="533400"/>
          </a:xfrm>
          <a:prstGeom prst="down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6515" name="AutoShape 19"/>
          <p:cNvSpPr>
            <a:spLocks noChangeArrowheads="1"/>
          </p:cNvSpPr>
          <p:nvPr/>
        </p:nvSpPr>
        <p:spPr bwMode="auto">
          <a:xfrm>
            <a:off x="2819400" y="3048000"/>
            <a:ext cx="76200" cy="533400"/>
          </a:xfrm>
          <a:prstGeom prst="down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6516" name="AutoShape 20"/>
          <p:cNvSpPr>
            <a:spLocks noChangeArrowheads="1"/>
          </p:cNvSpPr>
          <p:nvPr/>
        </p:nvSpPr>
        <p:spPr bwMode="auto">
          <a:xfrm>
            <a:off x="4800600" y="2971800"/>
            <a:ext cx="76200" cy="533400"/>
          </a:xfrm>
          <a:prstGeom prst="down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6517" name="Rectangle 21"/>
          <p:cNvSpPr>
            <a:spLocks noChangeArrowheads="1"/>
          </p:cNvSpPr>
          <p:nvPr/>
        </p:nvSpPr>
        <p:spPr bwMode="auto">
          <a:xfrm>
            <a:off x="0" y="35814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</a:t>
            </a:r>
            <a:r>
              <a:rPr lang="en-US" sz="2400">
                <a:solidFill>
                  <a:srgbClr val="CC0000"/>
                </a:solidFill>
                <a:latin typeface="Times New Roman" pitchFamily="18" charset="0"/>
              </a:rPr>
              <a:t>Thuốc trừ bệnh</a:t>
            </a:r>
            <a:endParaRPr lang="en-US" sz="28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6518" name="Rectangle 22"/>
          <p:cNvSpPr>
            <a:spLocks noChangeArrowheads="1"/>
          </p:cNvSpPr>
          <p:nvPr/>
        </p:nvSpPr>
        <p:spPr bwMode="auto">
          <a:xfrm>
            <a:off x="-95250" y="4038600"/>
            <a:ext cx="2381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       </a:t>
            </a:r>
            <a:r>
              <a:rPr lang="en-US" sz="2400">
                <a:solidFill>
                  <a:srgbClr val="CC0000"/>
                </a:solidFill>
                <a:latin typeface="Times New Roman" pitchFamily="18" charset="0"/>
              </a:rPr>
              <a:t>Tilt super</a:t>
            </a:r>
            <a:endParaRPr lang="en-US" sz="28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6519" name="Rectangle 23"/>
          <p:cNvSpPr>
            <a:spLocks noChangeArrowheads="1"/>
          </p:cNvSpPr>
          <p:nvPr/>
        </p:nvSpPr>
        <p:spPr bwMode="auto">
          <a:xfrm>
            <a:off x="1905000" y="35814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</a:t>
            </a:r>
            <a:r>
              <a:rPr lang="en-US" sz="2400">
                <a:solidFill>
                  <a:srgbClr val="003300"/>
                </a:solidFill>
                <a:latin typeface="Times New Roman" pitchFamily="18" charset="0"/>
              </a:rPr>
              <a:t>Chứa 300%</a:t>
            </a:r>
            <a:endParaRPr lang="en-US" sz="28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6520" name="Rectangle 24"/>
          <p:cNvSpPr>
            <a:spLocks noChangeArrowheads="1"/>
          </p:cNvSpPr>
          <p:nvPr/>
        </p:nvSpPr>
        <p:spPr bwMode="auto">
          <a:xfrm>
            <a:off x="1752600" y="40386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</a:t>
            </a:r>
            <a:r>
              <a:rPr lang="en-US" sz="2400">
                <a:latin typeface="Times New Roman" pitchFamily="18" charset="0"/>
              </a:rPr>
              <a:t>chất t</a:t>
            </a:r>
            <a:r>
              <a:rPr lang="en-US" sz="2400"/>
              <a:t>á</a:t>
            </a:r>
            <a:r>
              <a:rPr lang="en-US" sz="2400">
                <a:latin typeface="Times New Roman" pitchFamily="18" charset="0"/>
              </a:rPr>
              <a:t>c dụng</a:t>
            </a:r>
            <a:endParaRPr lang="en-US" sz="28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6521" name="Rectangle 25"/>
          <p:cNvSpPr>
            <a:spLocks noChangeArrowheads="1"/>
          </p:cNvSpPr>
          <p:nvPr/>
        </p:nvSpPr>
        <p:spPr bwMode="auto">
          <a:xfrm>
            <a:off x="3429000" y="3581400"/>
            <a:ext cx="2362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Thuốc dạng sữa</a:t>
            </a:r>
            <a:endParaRPr lang="en-US" sz="280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34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6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6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6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5" grpId="0"/>
      <p:bldP spid="106505" grpId="1"/>
      <p:bldP spid="106506" grpId="0"/>
      <p:bldP spid="106507" grpId="0" animBg="1"/>
      <p:bldP spid="106507" grpId="1" animBg="1"/>
      <p:bldP spid="106508" grpId="0" animBg="1"/>
      <p:bldP spid="106508" grpId="1" animBg="1"/>
      <p:bldP spid="106509" grpId="0"/>
      <p:bldP spid="106510" grpId="0" animBg="1"/>
      <p:bldP spid="106511" grpId="0"/>
      <p:bldP spid="106512" grpId="0"/>
      <p:bldP spid="106513" grpId="0" animBg="1"/>
      <p:bldP spid="106514" grpId="0" animBg="1"/>
      <p:bldP spid="106515" grpId="0" animBg="1"/>
      <p:bldP spid="106516" grpId="0" animBg="1"/>
      <p:bldP spid="106519" grpId="0"/>
      <p:bldP spid="106520" grpId="0"/>
      <p:bldP spid="1065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nipiccom177mi4"/>
          <p:cNvPicPr>
            <a:picLocks noChangeAspect="1" noChangeArrowheads="1"/>
          </p:cNvPicPr>
          <p:nvPr/>
        </p:nvPicPr>
        <p:blipFill>
          <a:blip r:embed="rId3">
            <a:lum bright="3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57150" y="228600"/>
            <a:ext cx="12954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 eaLnBrk="0" hangingPunct="0">
              <a:lnSpc>
                <a:spcPct val="80000"/>
              </a:lnSpc>
            </a:pPr>
            <a:r>
              <a:rPr lang="en-US" b="1">
                <a:latin typeface="Times New Roman" pitchFamily="18" charset="0"/>
              </a:rPr>
              <a:t>Tiết 11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1295400" y="76200"/>
            <a:ext cx="7620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 eaLnBrk="0" hangingPunct="0">
              <a:defRPr/>
            </a:pPr>
            <a:r>
              <a:rPr lang="en-US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en-US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à</a:t>
            </a:r>
            <a:r>
              <a:rPr lang="en-US" sz="24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i: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–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14 Thực h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à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nh. NHẬN BIẾT MỘT SỐ LOẠI THUỐC V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À</a:t>
            </a:r>
            <a:r>
              <a:rPr lang="en-US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NHÃN HIỆU CỦA THUỐC TRỪ SÂU, BỆNH HẠI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-995363" y="819150"/>
            <a:ext cx="97583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400" b="1" i="1">
                <a:latin typeface="Times New Roman" pitchFamily="18" charset="0"/>
              </a:rPr>
              <a:t>                  </a:t>
            </a:r>
            <a:r>
              <a:rPr lang="en-US" sz="2800" b="1" i="1">
                <a:solidFill>
                  <a:srgbClr val="D60093"/>
                </a:solidFill>
                <a:latin typeface="Times New Roman" pitchFamily="18" charset="0"/>
              </a:rPr>
              <a:t>b. </a:t>
            </a:r>
            <a:r>
              <a:rPr lang="en-US" sz="2800" b="1" i="1" u="sng">
                <a:solidFill>
                  <a:srgbClr val="D60093"/>
                </a:solidFill>
                <a:latin typeface="Times New Roman" pitchFamily="18" charset="0"/>
              </a:rPr>
              <a:t>Tên thuốc:</a:t>
            </a:r>
          </a:p>
        </p:txBody>
      </p:sp>
      <p:pic>
        <p:nvPicPr>
          <p:cNvPr id="18438" name="Picture 6" descr="mh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657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457200" y="60960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5400" b="1">
                <a:solidFill>
                  <a:srgbClr val="CC0000"/>
                </a:solidFill>
                <a:latin typeface="Times New Roman" pitchFamily="18" charset="0"/>
              </a:rPr>
              <a:t>?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Ngo</a:t>
            </a:r>
            <a:r>
              <a:rPr lang="en-US" sz="2800" b="1" i="1">
                <a:solidFill>
                  <a:srgbClr val="0000FF"/>
                </a:solidFill>
              </a:rPr>
              <a:t>à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i ra, trên nhãn còn những nội dung n</a:t>
            </a:r>
            <a:r>
              <a:rPr lang="en-US" sz="2800" b="1" i="1">
                <a:solidFill>
                  <a:srgbClr val="0000FF"/>
                </a:solidFill>
              </a:rPr>
              <a:t>à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o nữa ?</a:t>
            </a: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833438" y="1524000"/>
            <a:ext cx="42719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- Công dụng của thuốc</a:t>
            </a: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114800" y="1752600"/>
            <a:ext cx="3352800" cy="2743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685800" y="1981200"/>
            <a:ext cx="4271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latin typeface="Times New Roman" pitchFamily="18" charset="0"/>
              </a:rPr>
              <a:t>  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- C</a:t>
            </a:r>
            <a:r>
              <a:rPr lang="en-US" sz="2800">
                <a:solidFill>
                  <a:srgbClr val="0000CC"/>
                </a:solidFill>
              </a:rPr>
              <a:t>á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ch sử dụng thuốc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3733800" y="2209800"/>
            <a:ext cx="3276600" cy="2514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857250" y="2590800"/>
            <a:ext cx="4271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- Khối lượng hoặc thể t</a:t>
            </a:r>
            <a:r>
              <a:rPr lang="en-US" sz="2800">
                <a:solidFill>
                  <a:srgbClr val="0000CC"/>
                </a:solidFill>
              </a:rPr>
              <a:t>í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ch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0" y="3048000"/>
            <a:ext cx="571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latin typeface="Times New Roman" pitchFamily="18" charset="0"/>
              </a:rPr>
              <a:t>         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- Địa chỉ sản xuất ...</a:t>
            </a:r>
          </a:p>
        </p:txBody>
      </p:sp>
      <p:sp>
        <p:nvSpPr>
          <p:cNvPr id="103438" name="Line 14"/>
          <p:cNvSpPr>
            <a:spLocks noChangeShapeType="1"/>
          </p:cNvSpPr>
          <p:nvPr/>
        </p:nvSpPr>
        <p:spPr bwMode="auto">
          <a:xfrm>
            <a:off x="3886200" y="3352800"/>
            <a:ext cx="396240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9" name="Rectangle 15"/>
          <p:cNvSpPr>
            <a:spLocks noChangeArrowheads="1"/>
          </p:cNvSpPr>
          <p:nvPr/>
        </p:nvSpPr>
        <p:spPr bwMode="auto">
          <a:xfrm>
            <a:off x="381000" y="3581400"/>
            <a:ext cx="571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latin typeface="Times New Roman" pitchFamily="18" charset="0"/>
              </a:rPr>
              <a:t>     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- Quy định về an to</a:t>
            </a:r>
            <a:r>
              <a:rPr lang="en-US" sz="2800">
                <a:solidFill>
                  <a:srgbClr val="0000CC"/>
                </a:solidFill>
              </a:rPr>
              <a:t>à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n lao động</a:t>
            </a:r>
          </a:p>
        </p:txBody>
      </p:sp>
      <p:sp>
        <p:nvSpPr>
          <p:cNvPr id="103440" name="Line 16"/>
          <p:cNvSpPr>
            <a:spLocks noChangeShapeType="1"/>
          </p:cNvSpPr>
          <p:nvPr/>
        </p:nvSpPr>
        <p:spPr bwMode="auto">
          <a:xfrm>
            <a:off x="5029200" y="3962400"/>
            <a:ext cx="1752600" cy="1752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Rectangle 17"/>
          <p:cNvSpPr>
            <a:spLocks noChangeArrowheads="1"/>
          </p:cNvSpPr>
          <p:nvPr/>
        </p:nvSpPr>
        <p:spPr bwMode="auto">
          <a:xfrm>
            <a:off x="762000" y="4114800"/>
            <a:ext cx="571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- Th</a:t>
            </a:r>
            <a:r>
              <a:rPr lang="en-US" sz="2800">
                <a:solidFill>
                  <a:srgbClr val="0000CC"/>
                </a:solidFill>
              </a:rPr>
              <a:t>à</a:t>
            </a:r>
            <a:r>
              <a:rPr lang="en-US" sz="2800">
                <a:solidFill>
                  <a:srgbClr val="0000CC"/>
                </a:solidFill>
                <a:latin typeface="Times New Roman" pitchFamily="18" charset="0"/>
              </a:rPr>
              <a:t>nh phần chất thuốc</a:t>
            </a:r>
          </a:p>
        </p:txBody>
      </p:sp>
      <p:sp>
        <p:nvSpPr>
          <p:cNvPr id="103442" name="Line 18"/>
          <p:cNvSpPr>
            <a:spLocks noChangeShapeType="1"/>
          </p:cNvSpPr>
          <p:nvPr/>
        </p:nvSpPr>
        <p:spPr bwMode="auto">
          <a:xfrm flipV="1">
            <a:off x="4495800" y="3886200"/>
            <a:ext cx="2743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Rectangle 19"/>
          <p:cNvSpPr>
            <a:spLocks noChangeArrowheads="1"/>
          </p:cNvSpPr>
          <p:nvPr/>
        </p:nvSpPr>
        <p:spPr bwMode="auto">
          <a:xfrm>
            <a:off x="-304800" y="4572000"/>
            <a:ext cx="5715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2800">
                <a:latin typeface="Times New Roman" pitchFamily="18" charset="0"/>
              </a:rPr>
              <a:t>              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:</a:t>
            </a:r>
            <a:r>
              <a:rPr lang="en-US" sz="2700" b="1">
                <a:solidFill>
                  <a:srgbClr val="800000"/>
                </a:solidFill>
                <a:latin typeface="Times New Roman" pitchFamily="18" charset="0"/>
              </a:rPr>
              <a:t>Đạt chuẩn chất lượng quốc tế, độc quyền</a:t>
            </a:r>
            <a:r>
              <a:rPr lang="en-US" sz="2700">
                <a:solidFill>
                  <a:srgbClr val="800000"/>
                </a:solidFill>
                <a:latin typeface="Times New Roman" pitchFamily="18" charset="0"/>
              </a:rPr>
              <a:t> </a:t>
            </a:r>
            <a:endParaRPr lang="en-US" sz="880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04800" y="4572000"/>
            <a:ext cx="38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117600" indent="-1117600" algn="just" eaLnBrk="0" hangingPunct="0"/>
            <a:r>
              <a:rPr lang="en-US" sz="3200" b="1">
                <a:solidFill>
                  <a:srgbClr val="00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103445" name="Oval 21"/>
          <p:cNvSpPr>
            <a:spLocks noChangeArrowheads="1"/>
          </p:cNvSpPr>
          <p:nvPr/>
        </p:nvSpPr>
        <p:spPr bwMode="auto">
          <a:xfrm>
            <a:off x="228600" y="44958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Line 22"/>
          <p:cNvSpPr>
            <a:spLocks noChangeShapeType="1"/>
          </p:cNvSpPr>
          <p:nvPr/>
        </p:nvSpPr>
        <p:spPr bwMode="auto">
          <a:xfrm flipV="1">
            <a:off x="4191000" y="3276600"/>
            <a:ext cx="350520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>
            <a:off x="5486400" y="914400"/>
            <a:ext cx="0" cy="54102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954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5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5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3000"/>
                                        <p:tgtEl>
                                          <p:spTgt spid="103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0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8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/>
      <p:bldP spid="103431" grpId="1"/>
      <p:bldP spid="103432" grpId="0"/>
      <p:bldP spid="103433" grpId="0" animBg="1"/>
      <p:bldP spid="103433" grpId="1" animBg="1"/>
      <p:bldP spid="103433" grpId="2" animBg="1"/>
      <p:bldP spid="103434" grpId="0"/>
      <p:bldP spid="103435" grpId="0" animBg="1"/>
      <p:bldP spid="103435" grpId="1" animBg="1"/>
      <p:bldP spid="103435" grpId="2" animBg="1"/>
      <p:bldP spid="103436" grpId="0"/>
      <p:bldP spid="103437" grpId="0"/>
      <p:bldP spid="103438" grpId="0" animBg="1"/>
      <p:bldP spid="103438" grpId="1" animBg="1"/>
      <p:bldP spid="103438" grpId="2" animBg="1"/>
      <p:bldP spid="103439" grpId="0"/>
      <p:bldP spid="103440" grpId="0" animBg="1"/>
      <p:bldP spid="103440" grpId="1" animBg="1"/>
      <p:bldP spid="103440" grpId="2" animBg="1"/>
      <p:bldP spid="103441" grpId="0"/>
      <p:bldP spid="103442" grpId="0" animBg="1"/>
      <p:bldP spid="103442" grpId="1" animBg="1"/>
      <p:bldP spid="103442" grpId="2" animBg="1"/>
      <p:bldP spid="103444" grpId="0"/>
      <p:bldP spid="103445" grpId="0" animBg="1"/>
      <p:bldP spid="103446" grpId="0" animBg="1"/>
      <p:bldP spid="103446" grpId="1" animBg="1"/>
      <p:bldP spid="103446" grpId="2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o chai lo dung hoa chat bao ve thuc vat thai bo trong môi truo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934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t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t0.gstatic.com/images?q=tbn:ANd9GcQR_swaRfSvJrZPBh-4HAZBeH2ttaEPYbeIqs_BIlXjB4mLuMw&amp;t=1&amp;usg=__VDYBQEHrSpa9lhr1OCsHLdDzw3w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t1.gstatic.com/images?q=tbn:ANd9GcSXll9QYgHsJt_BEsQMmOhzyjLEiVkkL7Sv_0jwIvM4ijiybiQ&amp;t=1&amp;usg=__KX9JANYdPrq-1WQQBTx6jfMN1hA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orizontal Scroll 4"/>
          <p:cNvSpPr/>
          <p:nvPr/>
        </p:nvSpPr>
        <p:spPr>
          <a:xfrm rot="10800000" flipV="1">
            <a:off x="0" y="5661025"/>
            <a:ext cx="9144000" cy="1368425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Những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chai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lọ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đựng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hóa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chất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bảo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vệ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thực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vật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bỏ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ra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ngoài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môi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CA" sz="3600" dirty="0" err="1">
                <a:solidFill>
                  <a:schemeClr val="tx1"/>
                </a:solidFill>
                <a:cs typeface="Arial" pitchFamily="34" charset="0"/>
              </a:rPr>
              <a:t>trường</a:t>
            </a:r>
            <a:r>
              <a:rPr lang="en-CA" sz="3600" dirty="0">
                <a:solidFill>
                  <a:schemeClr val="tx1"/>
                </a:solidFill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8090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9871CA-EABF-4BAE-BE4D-DE1BE8136145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676400" y="304800"/>
            <a:ext cx="586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667000" y="2757488"/>
            <a:ext cx="5867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   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52400" y="1055688"/>
            <a:ext cx="86106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/>
              <a:t>  </a:t>
            </a:r>
            <a:r>
              <a:rPr lang="en-US" altLang="en-US" sz="2800" b="1" dirty="0"/>
              <a:t>- </a:t>
            </a:r>
            <a:r>
              <a:rPr lang="en-US" altLang="en-US" sz="2800" b="1" dirty="0" err="1"/>
              <a:t>Nắm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kí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hiệu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cũng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như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đặc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điểm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thuốc</a:t>
            </a:r>
            <a:r>
              <a:rPr lang="en-US" altLang="en-US" sz="2800" b="1" dirty="0"/>
              <a:t>.</a:t>
            </a:r>
          </a:p>
          <a:p>
            <a:pPr algn="just" eaLnBrk="1" hangingPunct="1"/>
            <a:r>
              <a:rPr lang="en-US" altLang="en-US" sz="2800" b="1" dirty="0"/>
              <a:t>  - </a:t>
            </a:r>
            <a:r>
              <a:rPr lang="en-US" altLang="en-US" sz="2800" b="1" dirty="0" err="1"/>
              <a:t>Đọc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hiểu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nội</a:t>
            </a:r>
            <a:r>
              <a:rPr lang="en-US" altLang="en-US" sz="2800" b="1" dirty="0"/>
              <a:t> dung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ghi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nhãn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thuốc</a:t>
            </a:r>
            <a:r>
              <a:rPr lang="en-US" altLang="en-US" sz="2800" b="1" dirty="0"/>
              <a:t>.</a:t>
            </a:r>
          </a:p>
          <a:p>
            <a:pPr algn="just" eaLnBrk="1" hangingPunct="1"/>
            <a:r>
              <a:rPr lang="en-US" altLang="en-US" sz="2800" b="1" dirty="0"/>
              <a:t>  -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ý </a:t>
            </a:r>
            <a:r>
              <a:rPr lang="en-US" altLang="en-US" sz="2800" b="1" dirty="0" err="1"/>
              <a:t>thức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đảm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bảo</a:t>
            </a:r>
            <a:r>
              <a:rPr lang="en-US" altLang="en-US" sz="2800" b="1" dirty="0"/>
              <a:t> an </a:t>
            </a:r>
            <a:r>
              <a:rPr lang="en-US" altLang="en-US" sz="2800" b="1" dirty="0" err="1"/>
              <a:t>toàn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sử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dụng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bảo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vệ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môi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trường</a:t>
            </a:r>
            <a:r>
              <a:rPr lang="en-US" altLang="en-US" sz="2800" b="1" dirty="0"/>
              <a:t>.</a:t>
            </a:r>
          </a:p>
          <a:p>
            <a:pPr algn="just" eaLnBrk="1" hangingPunct="1"/>
            <a:r>
              <a:rPr lang="en-US" altLang="en-US" sz="2800" b="1" dirty="0"/>
              <a:t>  - </a:t>
            </a:r>
            <a:r>
              <a:rPr lang="en-US" altLang="en-US" sz="2800" b="1" dirty="0" err="1"/>
              <a:t>Tập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nhận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xét</a:t>
            </a:r>
            <a:r>
              <a:rPr lang="en-US" altLang="en-US" sz="2800" b="1" dirty="0"/>
              <a:t> qua </a:t>
            </a:r>
            <a:r>
              <a:rPr lang="en-US" altLang="en-US" sz="2800" b="1" dirty="0" err="1"/>
              <a:t>nhãn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thuốc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gia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.</a:t>
            </a:r>
          </a:p>
          <a:p>
            <a:pPr algn="just" eaLnBrk="1" hangingPunct="1"/>
            <a:r>
              <a:rPr lang="en-US" altLang="en-US" sz="2800" b="1" dirty="0"/>
              <a:t>  </a:t>
            </a:r>
            <a:r>
              <a:rPr lang="en-US" altLang="en-US" sz="2800" b="1" dirty="0">
                <a:solidFill>
                  <a:srgbClr val="800000"/>
                </a:solidFill>
              </a:rPr>
              <a:t>- </a:t>
            </a:r>
            <a:r>
              <a:rPr lang="en-US" altLang="en-US" sz="2800" b="1" dirty="0" err="1">
                <a:solidFill>
                  <a:srgbClr val="800000"/>
                </a:solidFill>
              </a:rPr>
              <a:t>Chuẩn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bị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cho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giờ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học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tới</a:t>
            </a:r>
            <a:r>
              <a:rPr lang="en-US" altLang="en-US" sz="2800" b="1" dirty="0">
                <a:solidFill>
                  <a:srgbClr val="800000"/>
                </a:solidFill>
              </a:rPr>
              <a:t>: </a:t>
            </a:r>
            <a:r>
              <a:rPr lang="en-US" altLang="en-US" sz="2800" b="1" dirty="0" err="1">
                <a:solidFill>
                  <a:srgbClr val="800000"/>
                </a:solidFill>
              </a:rPr>
              <a:t>Bài</a:t>
            </a:r>
            <a:r>
              <a:rPr lang="en-US" altLang="en-US" sz="2800" b="1" dirty="0">
                <a:solidFill>
                  <a:srgbClr val="800000"/>
                </a:solidFill>
              </a:rPr>
              <a:t> 15 </a:t>
            </a:r>
            <a:r>
              <a:rPr lang="en-US" altLang="en-US" sz="2800" b="1" i="1" dirty="0">
                <a:solidFill>
                  <a:srgbClr val="800000"/>
                </a:solidFill>
              </a:rPr>
              <a:t>“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Làm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đất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và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bón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phân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lót</a:t>
            </a:r>
            <a:r>
              <a:rPr lang="en-US" altLang="en-US" sz="2800" b="1" i="1" dirty="0">
                <a:solidFill>
                  <a:srgbClr val="800000"/>
                </a:solidFill>
              </a:rPr>
              <a:t> 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Bài</a:t>
            </a:r>
            <a:r>
              <a:rPr lang="en-US" altLang="en-US" sz="2800" b="1" i="1" dirty="0">
                <a:solidFill>
                  <a:srgbClr val="800000"/>
                </a:solidFill>
              </a:rPr>
              <a:t> 16.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Gieo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trồng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cây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nông</a:t>
            </a:r>
            <a:r>
              <a:rPr lang="en-US" altLang="en-US" sz="2800" b="1" i="1" dirty="0">
                <a:solidFill>
                  <a:srgbClr val="8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800000"/>
                </a:solidFill>
              </a:rPr>
              <a:t>nghiệp</a:t>
            </a:r>
            <a:endParaRPr lang="en-US" altLang="en-US" sz="2800" b="1" dirty="0">
              <a:solidFill>
                <a:srgbClr val="800000"/>
              </a:solidFill>
            </a:endParaRPr>
          </a:p>
          <a:p>
            <a:pPr algn="just" eaLnBrk="1" hangingPunct="1"/>
            <a:r>
              <a:rPr lang="en-US" altLang="en-US" sz="2800" b="1" dirty="0">
                <a:solidFill>
                  <a:srgbClr val="800000"/>
                </a:solidFill>
              </a:rPr>
              <a:t>+ </a:t>
            </a:r>
            <a:r>
              <a:rPr lang="en-US" altLang="en-US" sz="2800" b="1" dirty="0" err="1">
                <a:solidFill>
                  <a:srgbClr val="800000"/>
                </a:solidFill>
              </a:rPr>
              <a:t>Tìm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hiểu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cách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làm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đất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và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bón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phân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lót</a:t>
            </a:r>
            <a:r>
              <a:rPr lang="en-US" altLang="en-US" sz="2800" b="1" dirty="0">
                <a:solidFill>
                  <a:srgbClr val="800000"/>
                </a:solidFill>
              </a:rPr>
              <a:t> ở </a:t>
            </a:r>
            <a:r>
              <a:rPr lang="en-US" altLang="en-US" sz="2800" b="1" dirty="0" err="1">
                <a:solidFill>
                  <a:srgbClr val="800000"/>
                </a:solidFill>
              </a:rPr>
              <a:t>gia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đình</a:t>
            </a:r>
            <a:r>
              <a:rPr lang="en-US" altLang="en-US" sz="2800" b="1" dirty="0">
                <a:solidFill>
                  <a:srgbClr val="800000"/>
                </a:solidFill>
              </a:rPr>
              <a:t>, </a:t>
            </a:r>
            <a:r>
              <a:rPr lang="en-US" altLang="en-US" sz="2800" b="1" dirty="0" err="1">
                <a:solidFill>
                  <a:srgbClr val="800000"/>
                </a:solidFill>
              </a:rPr>
              <a:t>địa</a:t>
            </a:r>
            <a:r>
              <a:rPr lang="en-US" altLang="en-US" sz="2800" b="1" dirty="0">
                <a:solidFill>
                  <a:srgbClr val="800000"/>
                </a:solidFill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</a:rPr>
              <a:t>phương</a:t>
            </a:r>
            <a:endParaRPr lang="en-US" altLang="en-US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6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t="20671" r="9205"/>
          <a:stretch/>
        </p:blipFill>
        <p:spPr bwMode="auto">
          <a:xfrm>
            <a:off x="2794426" y="708937"/>
            <a:ext cx="6026046" cy="55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01213" y="297248"/>
            <a:ext cx="27518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endParaRPr lang="en-A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75" y="1857013"/>
            <a:ext cx="2486451" cy="45243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A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4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038600"/>
            <a:ext cx="59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chuong_gio_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1925" y="5241925"/>
            <a:ext cx="565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5362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488832" cy="574417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345004"/>
            <a:ext cx="27518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A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A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endParaRPr lang="en-A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791" y="1124744"/>
            <a:ext cx="7847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A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1" descr="Book-0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052736"/>
            <a:ext cx="914400" cy="69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0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0337"/>
            <a:ext cx="9072563" cy="6509023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20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2871</Words>
  <Application>Microsoft Office PowerPoint</Application>
  <PresentationFormat>On-screen Show (4:3)</PresentationFormat>
  <Paragraphs>327</Paragraphs>
  <Slides>67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Times New Roman</vt:lpstr>
      <vt:lpstr>VNI-Times</vt:lpstr>
      <vt:lpstr>Wingdings</vt:lpstr>
      <vt:lpstr>Office Theme</vt:lpstr>
      <vt:lpstr>CHỦ ĐỀ:  PHÒNG TRỪ SÂU BỆNH HẠI CÂY TRỒNG</vt:lpstr>
      <vt:lpstr>CHỦ ĐỀ:  PHÒNG TRỪ SÂU BỆNH HẠI CÂY TRỒNG</vt:lpstr>
      <vt:lpstr>PowerPoint Presentation</vt:lpstr>
      <vt:lpstr>CHỦ ĐỀ:  PHÒNG TRỪ SÂU BỆNH HẠI CÂY TRỒNG</vt:lpstr>
      <vt:lpstr>CHỦ ĐỀ:  PHÒNG TRỪ SÂU BỆNH HẠI CÂY TRỒNG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ĐỀ:  PHÒNG TRỪ SÂU BỆNH HẠI CÂY TRỒNG</vt:lpstr>
      <vt:lpstr>PowerPoint Presentation</vt:lpstr>
      <vt:lpstr>TẠI SAO LẤY NGUYÊN TẮC PHÒNG LÀ CHÍNH ĐỂ PHÒNG TRỪ SÂU BỆNH HẠI ?</vt:lpstr>
      <vt:lpstr>PowerPoint Presentation</vt:lpstr>
      <vt:lpstr>CHỦ ĐỀ:  PHÒNG TRỪ SÂU BỆNH HẠI CÂY TRỒNG</vt:lpstr>
      <vt:lpstr>CHỦ ĐỀ:  PHÒNG TRỪ SÂU BỆNH HẠI CÂY TRỒNG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CHỦ ĐỀ:  PHÒNG TRỪ SÂU BỆNH HẠI CÂY TRỒNG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Ngộ độc thực phẩm nhiễm  thuốc trừ sâu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dụ:  ORTUS 5 SC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Hao Phi</cp:lastModifiedBy>
  <cp:revision>56</cp:revision>
  <dcterms:created xsi:type="dcterms:W3CDTF">2021-08-25T13:49:28Z</dcterms:created>
  <dcterms:modified xsi:type="dcterms:W3CDTF">2021-10-22T08:20:39Z</dcterms:modified>
</cp:coreProperties>
</file>